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300" r:id="rId4"/>
    <p:sldId id="355" r:id="rId5"/>
    <p:sldId id="356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78" r:id="rId28"/>
    <p:sldId id="379" r:id="rId29"/>
    <p:sldId id="380" r:id="rId30"/>
    <p:sldId id="381" r:id="rId31"/>
    <p:sldId id="382" r:id="rId32"/>
    <p:sldId id="383" r:id="rId33"/>
    <p:sldId id="384" r:id="rId34"/>
    <p:sldId id="385" r:id="rId35"/>
    <p:sldId id="386" r:id="rId36"/>
    <p:sldId id="387" r:id="rId37"/>
    <p:sldId id="388" r:id="rId38"/>
    <p:sldId id="389" r:id="rId39"/>
    <p:sldId id="390" r:id="rId40"/>
    <p:sldId id="391" r:id="rId41"/>
    <p:sldId id="392" r:id="rId42"/>
    <p:sldId id="393" r:id="rId43"/>
    <p:sldId id="394" r:id="rId44"/>
    <p:sldId id="395" r:id="rId45"/>
    <p:sldId id="396" r:id="rId46"/>
    <p:sldId id="334" r:id="rId47"/>
  </p:sldIdLst>
  <p:sldSz cx="10693400" cy="756126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1">
          <p15:clr>
            <a:srgbClr val="A4A3A4"/>
          </p15:clr>
        </p15:guide>
        <p15:guide id="2" orient="horz" pos="4536">
          <p15:clr>
            <a:srgbClr val="A4A3A4"/>
          </p15:clr>
        </p15:guide>
        <p15:guide id="3" orient="horz" pos="952">
          <p15:clr>
            <a:srgbClr val="A4A3A4"/>
          </p15:clr>
        </p15:guide>
        <p15:guide id="4" orient="horz" pos="771">
          <p15:clr>
            <a:srgbClr val="A4A3A4"/>
          </p15:clr>
        </p15:guide>
        <p15:guide id="5" orient="horz" pos="385">
          <p15:clr>
            <a:srgbClr val="A4A3A4"/>
          </p15:clr>
        </p15:guide>
        <p15:guide id="6" pos="6520">
          <p15:clr>
            <a:srgbClr val="A4A3A4"/>
          </p15:clr>
        </p15:guide>
        <p15:guide id="7" pos="1236">
          <p15:clr>
            <a:srgbClr val="A4A3A4"/>
          </p15:clr>
        </p15:guide>
        <p15:guide id="8" pos="5364">
          <p15:clr>
            <a:srgbClr val="A4A3A4"/>
          </p15:clr>
        </p15:guide>
        <p15:guide id="9" pos="48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m, Frederike" initials="AF" lastIdx="15" clrIdx="0">
    <p:extLst>
      <p:ext uri="{19B8F6BF-5375-455C-9EA6-DF929625EA0E}">
        <p15:presenceInfo xmlns:p15="http://schemas.microsoft.com/office/powerpoint/2012/main" userId="Alm, Frederike" providerId="None"/>
      </p:ext>
    </p:extLst>
  </p:cmAuthor>
  <p:cmAuthor id="2" name="Förster, Dr. Matthias" initials="FDM" lastIdx="1" clrIdx="1">
    <p:extLst>
      <p:ext uri="{19B8F6BF-5375-455C-9EA6-DF929625EA0E}">
        <p15:presenceInfo xmlns:p15="http://schemas.microsoft.com/office/powerpoint/2012/main" userId="Förster, Dr. Matthias" providerId="None"/>
      </p:ext>
    </p:extLst>
  </p:cmAuthor>
  <p:cmAuthor id="3" name="Sokol, Christopher" initials="SC" lastIdx="32" clrIdx="2">
    <p:extLst>
      <p:ext uri="{19B8F6BF-5375-455C-9EA6-DF929625EA0E}">
        <p15:presenceInfo xmlns:p15="http://schemas.microsoft.com/office/powerpoint/2012/main" userId="Sokol, Christoph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F1512"/>
    <a:srgbClr val="E3E4E4"/>
    <a:srgbClr val="F0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910" autoAdjust="0"/>
  </p:normalViewPr>
  <p:slideViewPr>
    <p:cSldViewPr>
      <p:cViewPr varScale="1">
        <p:scale>
          <a:sx n="99" d="100"/>
          <a:sy n="99" d="100"/>
        </p:scale>
        <p:origin x="1530" y="90"/>
      </p:cViewPr>
      <p:guideLst>
        <p:guide orient="horz" pos="181"/>
        <p:guide orient="horz" pos="4536"/>
        <p:guide orient="horz" pos="952"/>
        <p:guide orient="horz" pos="771"/>
        <p:guide orient="horz" pos="385"/>
        <p:guide pos="6520"/>
        <p:guide pos="1236"/>
        <p:guide pos="5364"/>
        <p:guide pos="4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4-07-11T16:11:43.811" idx="32">
    <p:pos x="10" y="10"/>
    <p:text>ab hier Vgl. mit Urnenwahl!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C1046-2E98-4FD6-AF0D-F3A3B60AE314}" type="datetimeFigureOut">
              <a:rPr lang="de-DE" smtClean="0"/>
              <a:t>29.08.2024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77305-B445-4E6C-8C54-C14D7D48DA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967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1615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2408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724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3511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34075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88167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8423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82756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0093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68344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0805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62529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86506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13456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648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22339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6080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2824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93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0666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5791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Hinweis: Durch</a:t>
            </a:r>
            <a:r>
              <a:rPr lang="de-DE" baseline="0" dirty="0" smtClean="0"/>
              <a:t> Anklicken des Bildes gelangt man zur vergrößerten Darstellung des Bildes.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258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Hinweis: Durch</a:t>
            </a:r>
            <a:r>
              <a:rPr lang="de-DE" baseline="0" dirty="0" smtClean="0"/>
              <a:t> Anklicken des Bildes gelangt man zur vorherigen Folie.</a:t>
            </a:r>
            <a:endParaRPr lang="de-DE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7015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77305-B445-4E6C-8C54-C14D7D48DA8E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9709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81C4A9-5FDA-4AFB-A120-7AC82B5C792B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dirty="0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767882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80314A-0AAF-4A15-BB17-54E22739D709}" type="datetime1">
              <a:rPr lang="de-DE" altLang="de-DE" smtClean="0"/>
              <a:t>29.08.2024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702049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6E0EB2-861D-438A-B56A-2D6763A8779D}" type="datetime1">
              <a:rPr lang="de-DE" altLang="de-DE" smtClean="0"/>
              <a:t>29.08.2024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138359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dirty="0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420114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343C9E-6B87-4CD8-BFF5-03213681374E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990507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BF1E72-D340-4C5E-BBC6-D0F69621738D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909375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3AAD2A-6768-476E-8F86-0ED63A3C03D1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592646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A21ADE-76B3-415D-BFA6-5CFB3369750B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398251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0605C6-DE63-4C10-9E19-719DB5E3AAB9}" type="datetime1">
              <a:rPr lang="de-DE" altLang="de-DE" smtClean="0"/>
              <a:t>29.08.2024</a:t>
            </a:fld>
            <a:endParaRPr lang="de-DE" alt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1593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09B776-6C0B-43BA-BAE2-4718DB88B3A8}" type="datetime1">
              <a:rPr lang="de-DE" altLang="de-DE" smtClean="0"/>
              <a:t>29.08.2024</a:t>
            </a:fld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576241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038B00-4DE9-4687-BB66-4A480ABC5D2C}" type="datetime1">
              <a:rPr lang="de-DE" altLang="de-DE" smtClean="0"/>
              <a:t>29.08.2024</a:t>
            </a:fld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082027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7200900"/>
            <a:ext cx="10688638" cy="360363"/>
          </a:xfrm>
          <a:prstGeom prst="rect">
            <a:avLst/>
          </a:prstGeom>
          <a:solidFill>
            <a:srgbClr val="E3E4E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4700" y="7200900"/>
            <a:ext cx="2519363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defTabSz="995363">
              <a:defRPr sz="1200">
                <a:latin typeface="Arial Narrow" pitchFamily="34" charset="0"/>
              </a:defRPr>
            </a:lvl1pPr>
          </a:lstStyle>
          <a:p>
            <a:fld id="{AD6D4E8B-45AF-4F24-8582-DEAC5850F9DF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7200900"/>
            <a:ext cx="3598862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995363">
              <a:defRPr sz="1200">
                <a:latin typeface="Arial Narrow" pitchFamily="34" charset="0"/>
              </a:defRPr>
            </a:lvl1pPr>
          </a:lstStyle>
          <a:p>
            <a:r>
              <a:rPr lang="de-DE" altLang="de-DE" dirty="0" smtClean="0"/>
              <a:t>Schulung Wahlvorstände</a:t>
            </a:r>
            <a:endParaRPr lang="de-DE" altLang="de-DE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10688638" cy="1511300"/>
          </a:xfrm>
          <a:prstGeom prst="rect">
            <a:avLst/>
          </a:prstGeom>
          <a:solidFill>
            <a:srgbClr val="E3E4E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033" name="Picture 9" descr="BB_RGB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287338"/>
            <a:ext cx="1187450" cy="92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7651750" y="287338"/>
            <a:ext cx="9525" cy="9366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2862263" y="3240088"/>
            <a:ext cx="1368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de-DE" altLang="de-DE"/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3617913" y="2736850"/>
            <a:ext cx="2052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de-DE" altLang="de-DE"/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7759700" y="7200900"/>
            <a:ext cx="2519363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</a:pPr>
            <a:fld id="{FF361B66-AB4E-4735-A223-4CBB547CFE23}" type="slidenum">
              <a:rPr lang="de-DE" altLang="de-DE" sz="1200" smtClean="0">
                <a:latin typeface="Arial Narrow" pitchFamily="34" charset="0"/>
              </a:rPr>
              <a:t>‹Nr.›</a:t>
            </a:fld>
            <a:endParaRPr lang="de-DE" altLang="de-DE" sz="1200" dirty="0">
              <a:latin typeface="Arial Narrow" pitchFamily="34" charset="0"/>
            </a:endParaRP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7686675" y="96838"/>
            <a:ext cx="2773363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9953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ts val="3000"/>
              </a:lnSpc>
            </a:pPr>
            <a:endParaRPr lang="de-DE" altLang="de-DE" sz="2500" b="1" dirty="0">
              <a:latin typeface="Arial Narrow" pitchFamily="34" charset="0"/>
            </a:endParaRPr>
          </a:p>
          <a:p>
            <a:pPr>
              <a:lnSpc>
                <a:spcPts val="3000"/>
              </a:lnSpc>
            </a:pPr>
            <a:r>
              <a:rPr lang="de-DE" altLang="de-DE" sz="2500" b="1" dirty="0" smtClean="0">
                <a:latin typeface="Arial Narrow" pitchFamily="34" charset="0"/>
              </a:rPr>
              <a:t>Der</a:t>
            </a:r>
          </a:p>
          <a:p>
            <a:pPr>
              <a:lnSpc>
                <a:spcPts val="3000"/>
              </a:lnSpc>
            </a:pPr>
            <a:r>
              <a:rPr lang="de-DE" altLang="de-DE" sz="2500" b="1" dirty="0" smtClean="0">
                <a:latin typeface="Arial Narrow" pitchFamily="34" charset="0"/>
              </a:rPr>
              <a:t>Landeswahlleiter</a:t>
            </a:r>
            <a:endParaRPr lang="de-DE" altLang="de-DE" sz="2500" b="1" dirty="0">
              <a:latin typeface="Arial Narrow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2pPr>
      <a:lvl3pPr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3pPr>
      <a:lvl4pPr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4pPr>
      <a:lvl5pPr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5pPr>
      <a:lvl6pPr marL="457200"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6pPr>
      <a:lvl7pPr marL="914400"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995363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73063" indent="-373063" algn="l" defTabSz="995363" rtl="0" eaLnBrk="1" fontAlgn="base" hangingPunct="1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eaLnBrk="1" fontAlgn="base" hangingPunct="1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  <a:cs typeface="+mn-cs"/>
        </a:defRPr>
      </a:lvl2pPr>
      <a:lvl3pPr marL="1244600" indent="-249238" algn="l" defTabSz="995363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cs typeface="+mn-cs"/>
        </a:defRPr>
      </a:lvl3pPr>
      <a:lvl4pPr marL="1743075" indent="-249238" algn="l" defTabSz="995363" rtl="0" eaLnBrk="1" fontAlgn="base" hangingPunct="1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cs typeface="+mn-cs"/>
        </a:defRPr>
      </a:lvl4pPr>
      <a:lvl5pPr marL="2239963" indent="-249238" algn="l" defTabSz="9953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5pPr>
      <a:lvl6pPr marL="2697163" indent="-249238" algn="l" defTabSz="9953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6pPr>
      <a:lvl7pPr marL="3154363" indent="-249238" algn="l" defTabSz="9953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7pPr>
      <a:lvl8pPr marL="3611563" indent="-249238" algn="l" defTabSz="9953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8pPr>
      <a:lvl9pPr marL="4068763" indent="-249238" algn="l" defTabSz="995363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111B-6B4B-401A-828A-CB570352CA59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de-DE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de-DE" b="1" dirty="0" smtClean="0">
                <a:solidFill>
                  <a:schemeClr val="accent5">
                    <a:lumMod val="50000"/>
                  </a:schemeClr>
                </a:solidFill>
              </a:rPr>
              <a:t>Landtagswahl 2024</a:t>
            </a:r>
            <a:endParaRPr lang="de-DE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1314252" y="4284663"/>
            <a:ext cx="7775773" cy="1931987"/>
          </a:xfrm>
        </p:spPr>
        <p:txBody>
          <a:bodyPr/>
          <a:lstStyle/>
          <a:p>
            <a:r>
              <a:rPr lang="de-DE" dirty="0" smtClean="0"/>
              <a:t>Wahlhandlung und Ergebnisermittlung in den Briefwahlvorständen</a:t>
            </a:r>
          </a:p>
          <a:p>
            <a:r>
              <a:rPr lang="de-DE" dirty="0" smtClean="0"/>
              <a:t>am 22. September 2024</a:t>
            </a:r>
            <a:endParaRPr lang="de-DE" dirty="0"/>
          </a:p>
        </p:txBody>
      </p:sp>
      <p:cxnSp>
        <p:nvCxnSpPr>
          <p:cNvPr id="3" name="Gerader Verbinder 2"/>
          <p:cNvCxnSpPr/>
          <p:nvPr/>
        </p:nvCxnSpPr>
        <p:spPr bwMode="auto">
          <a:xfrm>
            <a:off x="801688" y="4016358"/>
            <a:ext cx="9180512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108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2. Vorbereitung</a:t>
            </a:r>
            <a:endParaRPr lang="de-DE" sz="4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altLang="de-DE" sz="2800" dirty="0" smtClean="0"/>
              <a:t>vor Beginn zu klären: </a:t>
            </a:r>
          </a:p>
          <a:p>
            <a:pPr lvl="1">
              <a:spcAft>
                <a:spcPts val="1200"/>
              </a:spcAft>
            </a:pPr>
            <a:r>
              <a:rPr lang="de-DE" sz="2400" dirty="0"/>
              <a:t>Ist genügend Verpackungs- und Siegelmaterial zum Verpacken der Stimmzettel und Wahlscheine für die spätere Rückgabe an die Wahlbehörde vorhanden?</a:t>
            </a:r>
          </a:p>
          <a:p>
            <a:pPr lvl="1">
              <a:spcAft>
                <a:spcPts val="1200"/>
              </a:spcAft>
            </a:pPr>
            <a:r>
              <a:rPr lang="de-DE" sz="2400" dirty="0"/>
              <a:t>Ist der Ablauf der Schnellmeldung geklärt?</a:t>
            </a:r>
          </a:p>
          <a:p>
            <a:pPr lvl="1">
              <a:spcAft>
                <a:spcPts val="1200"/>
              </a:spcAft>
            </a:pPr>
            <a:r>
              <a:rPr lang="de-DE" sz="2400" dirty="0"/>
              <a:t>Liegen alle wichtigen </a:t>
            </a:r>
            <a:r>
              <a:rPr lang="de-DE" sz="2400" b="1" dirty="0"/>
              <a:t>Rufnummern</a:t>
            </a:r>
            <a:r>
              <a:rPr lang="de-DE" sz="2400" dirty="0"/>
              <a:t> der Wahlbehörde vor? Besteht eine direkte telefonische Verbindung, die gut hörbar und immer erreichbar ist? Ist das Handy aufgeladen und ist ein Akkuladegerät verfügbar</a:t>
            </a:r>
            <a:r>
              <a:rPr lang="de-DE" sz="2400" dirty="0" smtClean="0"/>
              <a:t>?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Gibt es geeignete Unterstützung für das Aufschlitzen der Umschläge (Maschine, Brieföffner etc.)</a:t>
            </a:r>
            <a:endParaRPr lang="de-DE" sz="2400" dirty="0"/>
          </a:p>
          <a:p>
            <a:pPr marL="0" indent="0">
              <a:spcAft>
                <a:spcPts val="1200"/>
              </a:spcAft>
              <a:buNone/>
            </a:pPr>
            <a:endParaRPr lang="de-DE" sz="2800" dirty="0" smtClean="0"/>
          </a:p>
        </p:txBody>
      </p:sp>
    </p:spTree>
    <p:extLst>
      <p:ext uri="{BB962C8B-B14F-4D97-AF65-F5344CB8AC3E}">
        <p14:creationId xmlns:p14="http://schemas.microsoft.com/office/powerpoint/2010/main" val="394685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2. Vorbereitung</a:t>
            </a:r>
            <a:endParaRPr lang="de-DE" sz="4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764407"/>
            <a:ext cx="9636248" cy="518457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gesamte Zulassung der Wahlbriefe (Vorbehandlung der Wahlbriefe) sowie die Ermittlung und Feststellung des Briefwahlergebnisses ist öffentlich</a:t>
            </a:r>
          </a:p>
          <a:p>
            <a:pPr>
              <a:spcAft>
                <a:spcPts val="1200"/>
              </a:spcAft>
            </a:pPr>
            <a:r>
              <a:rPr lang="de-DE" sz="2800" dirty="0" smtClean="0"/>
              <a:t>Überprüfung </a:t>
            </a:r>
            <a:r>
              <a:rPr lang="de-DE" sz="2800" dirty="0"/>
              <a:t>der Wahlurne durch </a:t>
            </a:r>
            <a:r>
              <a:rPr lang="de-DE" sz="2800" dirty="0" smtClean="0"/>
              <a:t>Briefwahlvorsteher/in</a:t>
            </a:r>
            <a:r>
              <a:rPr lang="de-DE" sz="2800" dirty="0"/>
              <a:t>: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Wahlurne ist vor Beginn der </a:t>
            </a:r>
            <a:r>
              <a:rPr lang="de-DE" sz="2300" dirty="0" smtClean="0"/>
              <a:t>Tätigkeiten leer</a:t>
            </a:r>
            <a:endParaRPr lang="de-DE" sz="2300" dirty="0"/>
          </a:p>
          <a:p>
            <a:pPr lvl="1">
              <a:spcAft>
                <a:spcPts val="1200"/>
              </a:spcAft>
            </a:pPr>
            <a:r>
              <a:rPr lang="de-DE" sz="2300" dirty="0"/>
              <a:t>danach: </a:t>
            </a:r>
            <a:r>
              <a:rPr lang="de-DE" sz="2300" dirty="0" smtClean="0"/>
              <a:t>Versiegelung </a:t>
            </a:r>
            <a:r>
              <a:rPr lang="de-DE" sz="2300" dirty="0"/>
              <a:t>der Wahlurne</a:t>
            </a:r>
          </a:p>
          <a:p>
            <a:pPr>
              <a:spcAft>
                <a:spcPts val="1200"/>
              </a:spcAft>
            </a:pPr>
            <a:endParaRPr lang="de-DE" sz="2800" dirty="0" smtClean="0"/>
          </a:p>
        </p:txBody>
      </p:sp>
    </p:spTree>
    <p:extLst>
      <p:ext uri="{BB962C8B-B14F-4D97-AF65-F5344CB8AC3E}">
        <p14:creationId xmlns:p14="http://schemas.microsoft.com/office/powerpoint/2010/main" val="167668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2. Vorbereitung</a:t>
            </a:r>
            <a:endParaRPr lang="de-DE" sz="4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Auszählanleitung in die Mitte der Erfassungstabelle legen</a:t>
            </a:r>
          </a:p>
          <a:p>
            <a:pPr>
              <a:spcAft>
                <a:spcPts val="1200"/>
              </a:spcAft>
            </a:pPr>
            <a:r>
              <a:rPr lang="de-DE" sz="2800" dirty="0" smtClean="0"/>
              <a:t>farbige Pfeile zeigen an, in welches Feld die jeweiligen Ergebnisse eingetragen werden</a:t>
            </a:r>
          </a:p>
          <a:p>
            <a:pPr>
              <a:spcAft>
                <a:spcPts val="1200"/>
              </a:spcAft>
            </a:pPr>
            <a:r>
              <a:rPr lang="de-DE" sz="2800" dirty="0" smtClean="0"/>
              <a:t>Empfehlung: Arbeitsschritte der Anleitung laut vorlesen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226" y="3996655"/>
            <a:ext cx="5359772" cy="304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0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1603375" y="3924647"/>
            <a:ext cx="7486650" cy="1931987"/>
          </a:xfrm>
        </p:spPr>
        <p:txBody>
          <a:bodyPr/>
          <a:lstStyle/>
          <a:p>
            <a:r>
              <a:rPr lang="de-DE" dirty="0" smtClean="0"/>
              <a:t>3. </a:t>
            </a:r>
            <a:r>
              <a:rPr lang="de-DE" dirty="0"/>
              <a:t>Vorbehandlung der </a:t>
            </a:r>
            <a:r>
              <a:rPr lang="de-DE" dirty="0" smtClean="0"/>
              <a:t>Wahlbriefe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42105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</a:t>
            </a:r>
            <a:r>
              <a:rPr lang="de-DE" sz="4000" dirty="0"/>
              <a:t>Vorbehandlung der Wahlbriefe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378148" y="1692399"/>
            <a:ext cx="9636248" cy="468121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1. Schritt:</a:t>
            </a:r>
            <a:r>
              <a:rPr lang="de-DE" sz="2800" dirty="0"/>
              <a:t> </a:t>
            </a:r>
            <a:r>
              <a:rPr lang="de-DE" sz="2800" dirty="0" smtClean="0"/>
              <a:t>Zählen der Wahlbriefe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Zählen der hellroten Wahlbriefe</a:t>
            </a:r>
          </a:p>
          <a:p>
            <a:pPr lvl="2">
              <a:spcAft>
                <a:spcPts val="1200"/>
              </a:spcAft>
            </a:pPr>
            <a:r>
              <a:rPr lang="de-DE" sz="1900" dirty="0"/>
              <a:t>Empfehlung: </a:t>
            </a:r>
            <a:r>
              <a:rPr lang="de-DE" sz="1900" dirty="0" smtClean="0"/>
              <a:t>gezählte </a:t>
            </a:r>
            <a:r>
              <a:rPr lang="de-DE" sz="1900" dirty="0"/>
              <a:t>Wahlbriefe in </a:t>
            </a:r>
            <a:r>
              <a:rPr lang="de-DE" sz="1900" dirty="0" smtClean="0"/>
              <a:t>10er oder 20er Stapel kreuzweise übereinanderlegen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Eintragen der ermittelten Zahl in die Wahlniederschrift (Abschnitt 2, Nummer 2.3)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Hinweis: </a:t>
            </a:r>
            <a:r>
              <a:rPr lang="de-DE" sz="2300" dirty="0"/>
              <a:t>auch </a:t>
            </a:r>
            <a:r>
              <a:rPr lang="de-DE" sz="2300" b="1" dirty="0" smtClean="0"/>
              <a:t>nach </a:t>
            </a:r>
            <a:r>
              <a:rPr lang="de-DE" sz="2300" b="1" dirty="0"/>
              <a:t>18 Uhr </a:t>
            </a:r>
            <a:r>
              <a:rPr lang="de-DE" sz="2300" dirty="0" smtClean="0"/>
              <a:t>durch </a:t>
            </a:r>
            <a:r>
              <a:rPr lang="de-DE" sz="2300" dirty="0"/>
              <a:t>die </a:t>
            </a:r>
            <a:r>
              <a:rPr lang="de-DE" sz="2300" dirty="0" smtClean="0"/>
              <a:t>Wahlbehörde übergebene Wahlbriefe, sind der Auszählung zuzuführen und in die Wahlniederschrift (Abschnitt 2, Nummer 2.4) einzutragen</a:t>
            </a:r>
          </a:p>
        </p:txBody>
      </p:sp>
    </p:spTree>
    <p:extLst>
      <p:ext uri="{BB962C8B-B14F-4D97-AF65-F5344CB8AC3E}">
        <p14:creationId xmlns:p14="http://schemas.microsoft.com/office/powerpoint/2010/main" val="67318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</a:t>
            </a:r>
            <a:r>
              <a:rPr lang="de-DE" sz="4000" dirty="0"/>
              <a:t>Vorbehandlung der Wahlbriefe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378148" y="1692399"/>
            <a:ext cx="9636248" cy="518527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2</a:t>
            </a:r>
            <a:r>
              <a:rPr lang="de-DE" sz="2800" u="sng" dirty="0" smtClean="0"/>
              <a:t>. Schritt:</a:t>
            </a:r>
            <a:r>
              <a:rPr lang="de-DE" sz="2800" dirty="0"/>
              <a:t> </a:t>
            </a:r>
            <a:r>
              <a:rPr lang="de-DE" sz="2800" dirty="0" smtClean="0"/>
              <a:t>Prüfen der Wahlbriefe auf Gültigkeit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Öffnen der hellroten Wahlbriefe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Prüfung der </a:t>
            </a:r>
            <a:r>
              <a:rPr lang="de-DE" sz="2300" b="1" dirty="0" smtClean="0"/>
              <a:t>weißen Stimmzettelumschläge</a:t>
            </a:r>
            <a:r>
              <a:rPr lang="de-DE" sz="2300" dirty="0" smtClean="0"/>
              <a:t>:</a:t>
            </a:r>
          </a:p>
          <a:p>
            <a:pPr marL="1076325" lvl="2" indent="-266700">
              <a:spcAft>
                <a:spcPts val="1200"/>
              </a:spcAft>
            </a:pPr>
            <a:r>
              <a:rPr lang="de-DE" sz="1900" dirty="0" smtClean="0"/>
              <a:t>Ist </a:t>
            </a:r>
            <a:r>
              <a:rPr lang="de-DE" sz="1900" dirty="0"/>
              <a:t>nur </a:t>
            </a:r>
            <a:r>
              <a:rPr lang="de-DE" sz="1900" b="1" dirty="0"/>
              <a:t>ein</a:t>
            </a:r>
            <a:r>
              <a:rPr lang="de-DE" sz="1900" dirty="0"/>
              <a:t> weißer Stimmzettelumschlag in jedem hellroten Wahlbriefumschlag enthalten?</a:t>
            </a:r>
            <a:r>
              <a:rPr lang="de-DE" sz="1900" dirty="0" smtClean="0"/>
              <a:t/>
            </a:r>
            <a:br>
              <a:rPr lang="de-DE" sz="1900" dirty="0" smtClean="0"/>
            </a:br>
            <a:r>
              <a:rPr lang="de-DE" sz="1900" u="sng" dirty="0" smtClean="0"/>
              <a:t>Sonderfall</a:t>
            </a:r>
            <a:r>
              <a:rPr lang="de-DE" sz="1900" u="sng" dirty="0"/>
              <a:t>:</a:t>
            </a:r>
            <a:r>
              <a:rPr lang="de-DE" sz="1900" dirty="0"/>
              <a:t> </a:t>
            </a:r>
            <a:r>
              <a:rPr lang="de-DE" sz="1900" dirty="0" smtClean="0"/>
              <a:t>Bei mehreren weißen Umschlägen muss deren Anzahl mit </a:t>
            </a:r>
            <a:r>
              <a:rPr lang="de-DE" sz="1900" dirty="0"/>
              <a:t>der Anzahl der beigefügten gültigen Wahlscheine übereinstimmen</a:t>
            </a:r>
            <a:r>
              <a:rPr lang="de-DE" sz="1900" dirty="0" smtClean="0"/>
              <a:t>.</a:t>
            </a:r>
          </a:p>
          <a:p>
            <a:pPr marL="1076325" lvl="2" indent="-266700">
              <a:spcAft>
                <a:spcPts val="1200"/>
              </a:spcAft>
            </a:pPr>
            <a:r>
              <a:rPr lang="de-DE" sz="1900" dirty="0" smtClean="0"/>
              <a:t>Ist </a:t>
            </a:r>
            <a:r>
              <a:rPr lang="de-DE" sz="1900" dirty="0"/>
              <a:t>der weiße Stimmzettelumschlag verschlossen? Falls nicht, war der hellrote </a:t>
            </a:r>
            <a:r>
              <a:rPr lang="de-DE" sz="1900" dirty="0" smtClean="0"/>
              <a:t>Wahlbrief zur </a:t>
            </a:r>
            <a:r>
              <a:rPr lang="de-DE" sz="1900" dirty="0"/>
              <a:t>Wahrung des Wahlgeheimnisses</a:t>
            </a:r>
            <a:r>
              <a:rPr lang="de-DE" sz="1900" dirty="0" smtClean="0"/>
              <a:t> </a:t>
            </a:r>
            <a:r>
              <a:rPr lang="de-DE" sz="1900" dirty="0"/>
              <a:t>verschlossen? </a:t>
            </a:r>
            <a:endParaRPr lang="de-DE" sz="1900" dirty="0" smtClean="0"/>
          </a:p>
          <a:p>
            <a:pPr marL="1076325" lvl="2" indent="-266700">
              <a:spcAft>
                <a:spcPts val="1200"/>
              </a:spcAft>
            </a:pPr>
            <a:r>
              <a:rPr lang="de-DE" sz="1900" dirty="0" smtClean="0"/>
              <a:t>Ist </a:t>
            </a:r>
            <a:r>
              <a:rPr lang="de-DE" sz="1900" dirty="0"/>
              <a:t>der Stimmzettelumschlag amtlich hergestellt</a:t>
            </a:r>
            <a:r>
              <a:rPr lang="de-DE" sz="1900" dirty="0" smtClean="0"/>
              <a:t>?</a:t>
            </a:r>
          </a:p>
          <a:p>
            <a:pPr marL="1076325" lvl="2" indent="-266700">
              <a:spcAft>
                <a:spcPts val="1200"/>
              </a:spcAft>
            </a:pPr>
            <a:r>
              <a:rPr lang="de-DE" sz="1900" dirty="0" smtClean="0"/>
              <a:t>Stimmt </a:t>
            </a:r>
            <a:r>
              <a:rPr lang="de-DE" sz="1900" dirty="0"/>
              <a:t>der weiße  Stimmzettelumschlag mit den anderen Umschlägen </a:t>
            </a:r>
            <a:r>
              <a:rPr lang="de-DE" sz="1900" dirty="0" smtClean="0"/>
              <a:t>überein </a:t>
            </a:r>
            <a:r>
              <a:rPr lang="de-DE" sz="1900" dirty="0"/>
              <a:t>oder gibt es </a:t>
            </a:r>
            <a:r>
              <a:rPr lang="de-DE" sz="1900" dirty="0" smtClean="0"/>
              <a:t>Abweichungen?</a:t>
            </a:r>
            <a:endParaRPr lang="de-DE" sz="1900" dirty="0"/>
          </a:p>
          <a:p>
            <a:pPr lvl="2">
              <a:spcAft>
                <a:spcPts val="1200"/>
              </a:spcAft>
            </a:pPr>
            <a:endParaRPr lang="de-DE" sz="1900" dirty="0" smtClean="0"/>
          </a:p>
        </p:txBody>
      </p:sp>
    </p:spTree>
    <p:extLst>
      <p:ext uri="{BB962C8B-B14F-4D97-AF65-F5344CB8AC3E}">
        <p14:creationId xmlns:p14="http://schemas.microsoft.com/office/powerpoint/2010/main" val="8760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</a:t>
            </a:r>
            <a:r>
              <a:rPr lang="de-DE" sz="4000" dirty="0"/>
              <a:t>Vorbehandlung der Wahlbriefe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378148" y="1692399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2</a:t>
            </a:r>
            <a:r>
              <a:rPr lang="de-DE" sz="2800" u="sng" dirty="0" smtClean="0"/>
              <a:t>. Schritt:</a:t>
            </a:r>
            <a:r>
              <a:rPr lang="de-DE" sz="2800" dirty="0"/>
              <a:t> </a:t>
            </a:r>
            <a:r>
              <a:rPr lang="de-DE" sz="2800" dirty="0" smtClean="0"/>
              <a:t>Prüfen der Wahlbriefe auf Gültigkeit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Prüfung der </a:t>
            </a:r>
            <a:r>
              <a:rPr lang="de-DE" sz="2300" b="1" dirty="0" smtClean="0"/>
              <a:t>Gültigkeit der Wahlscheine </a:t>
            </a:r>
            <a:r>
              <a:rPr lang="de-DE" sz="2300" dirty="0" smtClean="0">
                <a:sym typeface="Symbol" panose="05050102010706020507" pitchFamily="18" charset="2"/>
              </a:rPr>
              <a:t>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Wahlschein ist gültig:</a:t>
            </a:r>
            <a:br>
              <a:rPr lang="de-DE" sz="2300" dirty="0" smtClean="0"/>
            </a:br>
            <a:r>
              <a:rPr lang="de-DE" sz="2300" dirty="0" smtClean="0"/>
              <a:t>zugehöriger weißer Stimmzettelumschlag</a:t>
            </a:r>
            <a:br>
              <a:rPr lang="de-DE" sz="2300" dirty="0" smtClean="0"/>
            </a:br>
            <a:r>
              <a:rPr lang="de-DE" sz="2300" dirty="0" smtClean="0"/>
              <a:t>wird ungeöffnet in Wahlurne eingeworfen 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Bedenken gegen Gültigkeit des weißen</a:t>
            </a:r>
            <a:br>
              <a:rPr lang="de-DE" sz="2300" dirty="0" smtClean="0"/>
            </a:br>
            <a:r>
              <a:rPr lang="de-DE" sz="2300" dirty="0" smtClean="0"/>
              <a:t>Stimmzettelumschlags oder Wahlscheins:</a:t>
            </a:r>
            <a:br>
              <a:rPr lang="de-DE" sz="2300" dirty="0" smtClean="0"/>
            </a:br>
            <a:r>
              <a:rPr lang="de-DE" sz="2300" dirty="0" smtClean="0"/>
              <a:t>beide werden wieder in den hellroten Wahlbriefumschlag eingelegt und der gesamte Wahlbrief aussortiert (Weiterbehandlung im nächsten Schritt)</a:t>
            </a:r>
          </a:p>
          <a:p>
            <a:pPr lvl="1">
              <a:spcAft>
                <a:spcPts val="1200"/>
              </a:spcAft>
            </a:pPr>
            <a:endParaRPr lang="de-DE" sz="2300" dirty="0" smtClean="0"/>
          </a:p>
        </p:txBody>
      </p:sp>
      <p:pic>
        <p:nvPicPr>
          <p:cNvPr id="3" name="Grafik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884" y="2340471"/>
            <a:ext cx="3500039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3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76" y="1548383"/>
            <a:ext cx="7272808" cy="522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91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</a:t>
            </a:r>
            <a:r>
              <a:rPr lang="de-DE" sz="4000" dirty="0"/>
              <a:t>Vorbehandlung der Wahlbriefe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620391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3. Schritt:</a:t>
            </a:r>
            <a:r>
              <a:rPr lang="de-DE" sz="2800" dirty="0"/>
              <a:t> </a:t>
            </a:r>
            <a:r>
              <a:rPr lang="de-DE" sz="2800" dirty="0" smtClean="0"/>
              <a:t>Behandeln der beanstandeten Wahlbriefe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über Zulassung oder Zurückweisung der beanstandeten Wahlbriefe beschließt der Briefwahlvorstand einzeln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Sortierblätter für den 3. Schritt auslegen</a:t>
            </a:r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marL="498475" lvl="1" indent="0">
              <a:spcAft>
                <a:spcPts val="1200"/>
              </a:spcAft>
              <a:buNone/>
            </a:pPr>
            <a:endParaRPr lang="de-DE" sz="2300" dirty="0" smtClean="0"/>
          </a:p>
          <a:p>
            <a:pPr marL="498475" lvl="1" indent="0">
              <a:spcAft>
                <a:spcPts val="1200"/>
              </a:spcAft>
              <a:buNone/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Zuordnung der Wahlbriefumschläge zum </a:t>
            </a:r>
            <a:r>
              <a:rPr lang="de-DE" sz="2300" dirty="0"/>
              <a:t>jeweiligen Sortierblatt</a:t>
            </a:r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1800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12" y="3636615"/>
            <a:ext cx="10058400" cy="243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0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</a:t>
            </a:r>
            <a:r>
              <a:rPr lang="de-DE" sz="4000" dirty="0"/>
              <a:t>Vorbehandlung der Wahlbriefe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620391"/>
            <a:ext cx="9636248" cy="525658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4. Schritt:</a:t>
            </a:r>
            <a:r>
              <a:rPr lang="de-DE" sz="2800" dirty="0"/>
              <a:t> </a:t>
            </a:r>
            <a:r>
              <a:rPr lang="de-DE" sz="2800" dirty="0" smtClean="0"/>
              <a:t>Ermitteln der Anzahl der beanstandeten </a:t>
            </a:r>
            <a:r>
              <a:rPr lang="de-DE" sz="2800" dirty="0"/>
              <a:t>	</a:t>
            </a:r>
            <a:r>
              <a:rPr lang="de-DE" sz="2800" dirty="0" smtClean="0"/>
              <a:t>		Wahlbriefe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Auszählen </a:t>
            </a:r>
            <a:r>
              <a:rPr lang="de-DE" sz="2300" dirty="0"/>
              <a:t>der </a:t>
            </a:r>
            <a:r>
              <a:rPr lang="de-DE" sz="2300" dirty="0" smtClean="0"/>
              <a:t>den Sortierblättern zugeordneten Wahlbriefe</a:t>
            </a:r>
            <a:endParaRPr lang="de-DE" sz="2300" dirty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Eintragen </a:t>
            </a:r>
            <a:r>
              <a:rPr lang="de-DE" sz="2300" dirty="0"/>
              <a:t>der ermittelten Zahl auf das zugehörige </a:t>
            </a:r>
            <a:r>
              <a:rPr lang="de-DE" sz="2300" dirty="0" smtClean="0"/>
              <a:t>Sortierblatt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Eintragen der Zählergebnisse in die Wahlniederschrift 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zurückgewiesene Wahlbriefe erhalten Vermerk </a:t>
            </a:r>
            <a:r>
              <a:rPr lang="de-DE" sz="2300" dirty="0"/>
              <a:t>über den </a:t>
            </a:r>
            <a:r>
              <a:rPr lang="de-DE" sz="2300" dirty="0" smtClean="0"/>
              <a:t>Zurückweisungsgrund und werden der Wahlniederschrift als </a:t>
            </a:r>
            <a:r>
              <a:rPr lang="de-DE" sz="2300" dirty="0"/>
              <a:t>Anlage </a:t>
            </a:r>
            <a:r>
              <a:rPr lang="de-DE" sz="2300" dirty="0" smtClean="0"/>
              <a:t>beigelegt</a:t>
            </a:r>
          </a:p>
          <a:p>
            <a:pPr lvl="1">
              <a:spcAft>
                <a:spcPts val="1200"/>
              </a:spcAft>
            </a:pPr>
            <a:r>
              <a:rPr lang="de-DE" sz="2300" b="1" dirty="0" smtClean="0">
                <a:solidFill>
                  <a:srgbClr val="FF0000"/>
                </a:solidFill>
              </a:rPr>
              <a:t>Hinweis</a:t>
            </a:r>
            <a:r>
              <a:rPr lang="de-DE" sz="2300" b="1" dirty="0">
                <a:solidFill>
                  <a:srgbClr val="FF0000"/>
                </a:solidFill>
              </a:rPr>
              <a:t>: </a:t>
            </a:r>
            <a:r>
              <a:rPr lang="de-DE" sz="2300" dirty="0" smtClean="0"/>
              <a:t>Weiße Stimmzettelumschläge </a:t>
            </a:r>
            <a:r>
              <a:rPr lang="de-DE" sz="2300" dirty="0"/>
              <a:t>aus </a:t>
            </a:r>
            <a:r>
              <a:rPr lang="de-DE" sz="2300" dirty="0" smtClean="0"/>
              <a:t>zurückgewiesenen Wahlbriefen werden </a:t>
            </a:r>
            <a:r>
              <a:rPr lang="de-DE" sz="2300" b="1" dirty="0" smtClean="0"/>
              <a:t>nicht</a:t>
            </a:r>
            <a:r>
              <a:rPr lang="de-DE" sz="2300" dirty="0" smtClean="0"/>
              <a:t> </a:t>
            </a:r>
            <a:r>
              <a:rPr lang="de-DE" sz="2300" dirty="0"/>
              <a:t>in die Wahlurne </a:t>
            </a:r>
            <a:r>
              <a:rPr lang="de-DE" sz="2300" dirty="0" smtClean="0"/>
              <a:t>eingeworfen und gelten als </a:t>
            </a:r>
            <a:r>
              <a:rPr lang="de-DE" sz="2300" b="1" dirty="0" smtClean="0"/>
              <a:t>nicht abgegebene Stimmen</a:t>
            </a:r>
            <a:r>
              <a:rPr lang="de-DE" sz="2300" dirty="0" smtClean="0"/>
              <a:t>.</a:t>
            </a:r>
            <a:endParaRPr lang="de-DE" sz="1800" dirty="0" smtClean="0"/>
          </a:p>
        </p:txBody>
      </p:sp>
    </p:spTree>
    <p:extLst>
      <p:ext uri="{BB962C8B-B14F-4D97-AF65-F5344CB8AC3E}">
        <p14:creationId xmlns:p14="http://schemas.microsoft.com/office/powerpoint/2010/main" val="408653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15900"/>
            <a:ext cx="5688632" cy="1260475"/>
          </a:xfrm>
        </p:spPr>
        <p:txBody>
          <a:bodyPr anchor="ctr" anchorCtr="0"/>
          <a:lstStyle/>
          <a:p>
            <a:r>
              <a:rPr lang="de-DE" sz="4000" dirty="0"/>
              <a:t>Inhalt</a:t>
            </a:r>
            <a:r>
              <a:rPr lang="de-DE" sz="4000" dirty="0" smtClean="0"/>
              <a:t> der Schulung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1052" y="1763713"/>
            <a:ext cx="8340104" cy="4249166"/>
          </a:xfrm>
        </p:spPr>
        <p:txBody>
          <a:bodyPr/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endParaRPr lang="de-DE" dirty="0" smtClean="0"/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de-DE" dirty="0" smtClean="0"/>
              <a:t>Aufgaben </a:t>
            </a:r>
            <a:r>
              <a:rPr lang="de-DE" dirty="0"/>
              <a:t>des Briefwahlvorstandes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dirty="0"/>
              <a:t>Vorbereitung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dirty="0"/>
              <a:t>Vorbehandlung der Wahlbriefe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dirty="0"/>
              <a:t>Ermittlung des Briefwahlergebnisses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dirty="0"/>
              <a:t>Abschlussarbeiten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30955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</a:t>
            </a:r>
            <a:r>
              <a:rPr lang="de-DE" sz="4000" dirty="0"/>
              <a:t>Vorbehandlung der Wahlbriefe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620391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5. Schritt:</a:t>
            </a:r>
            <a:r>
              <a:rPr lang="de-DE" sz="2800" dirty="0"/>
              <a:t> </a:t>
            </a:r>
            <a:r>
              <a:rPr lang="de-DE" sz="2800" dirty="0" smtClean="0"/>
              <a:t>Zählen der gültigen Wahlscheine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Zahl der gültigen Wahlscheine kann sich aufgrund nachträglich eingegangener Wahlbriefe im weiteren Verlauf ändern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nachträglich eingegangene Wahlbriefe sind entsprechend den vorherigen Schritten zu </a:t>
            </a:r>
            <a:r>
              <a:rPr lang="de-DE" sz="2300" dirty="0" smtClean="0"/>
              <a:t>behandeln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nach Mitteilung der Wahlbehörde, dass keine weiteren Wahlbriefe </a:t>
            </a:r>
            <a:br>
              <a:rPr lang="de-DE" sz="2300" dirty="0" smtClean="0"/>
            </a:br>
            <a:r>
              <a:rPr lang="de-DE" sz="2300" dirty="0" smtClean="0"/>
              <a:t>eingegangen sind: Bilden </a:t>
            </a:r>
            <a:r>
              <a:rPr lang="de-DE" sz="2300" dirty="0"/>
              <a:t>der </a:t>
            </a:r>
            <a:r>
              <a:rPr lang="de-DE" sz="2300" dirty="0" smtClean="0"/>
              <a:t/>
            </a:r>
            <a:br>
              <a:rPr lang="de-DE" sz="2300" dirty="0" smtClean="0"/>
            </a:br>
            <a:r>
              <a:rPr lang="de-DE" sz="2300" dirty="0" smtClean="0"/>
              <a:t>Gesamtzahl durch Eintragen in </a:t>
            </a:r>
            <a:br>
              <a:rPr lang="de-DE" sz="2300" dirty="0" smtClean="0"/>
            </a:br>
            <a:r>
              <a:rPr lang="de-DE" sz="2300" dirty="0" smtClean="0"/>
              <a:t>die Auszählanleitung</a:t>
            </a:r>
            <a:endParaRPr lang="de-DE" sz="1900" dirty="0"/>
          </a:p>
          <a:p>
            <a:pPr lvl="1">
              <a:spcAft>
                <a:spcPts val="1200"/>
              </a:spcAft>
            </a:pPr>
            <a:endParaRPr lang="de-DE" sz="1800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732" y="4644727"/>
            <a:ext cx="4698077" cy="220453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0674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04" y="3780631"/>
            <a:ext cx="4268225" cy="252569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</a:t>
            </a:r>
            <a:r>
              <a:rPr lang="de-DE" sz="4000" dirty="0"/>
              <a:t>Vorbehandlung der Wahlbriefe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620391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6. Schritt:</a:t>
            </a:r>
            <a:r>
              <a:rPr lang="de-DE" sz="2800" dirty="0"/>
              <a:t> </a:t>
            </a:r>
            <a:r>
              <a:rPr lang="de-DE" sz="2800" dirty="0" smtClean="0"/>
              <a:t>Ermitteln der Zahl der Wählenden (ab 18 Uhr)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Öffnung und Entleerung der </a:t>
            </a:r>
            <a:r>
              <a:rPr lang="de-DE" sz="2300" dirty="0" smtClean="0"/>
              <a:t>Wahlurne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Zählen der weißen Stimmzettelumschläge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Überprüfung, ob die Anzahl </a:t>
            </a:r>
            <a:r>
              <a:rPr lang="de-DE" sz="2300" dirty="0" smtClean="0"/>
              <a:t>der Stimmzettelumschläge mit </a:t>
            </a:r>
            <a:r>
              <a:rPr lang="de-DE" sz="2300" dirty="0"/>
              <a:t>der Anzahl </a:t>
            </a:r>
            <a:r>
              <a:rPr lang="de-DE" sz="2300" dirty="0" smtClean="0"/>
              <a:t>der gültigen Wahlscheine                                           (siehe 5. Schritt) übereinstimmt</a:t>
            </a:r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bei Differenzen ist </a:t>
            </a:r>
            <a:r>
              <a:rPr lang="de-DE" sz="2300" b="1" dirty="0" smtClean="0"/>
              <a:t>Zahl der </a:t>
            </a:r>
            <a:br>
              <a:rPr lang="de-DE" sz="2300" b="1" dirty="0" smtClean="0"/>
            </a:br>
            <a:r>
              <a:rPr lang="de-DE" sz="2300" b="1" dirty="0" smtClean="0"/>
              <a:t>Stimmzettelumschläge maßgebliche</a:t>
            </a:r>
            <a:r>
              <a:rPr lang="de-DE" sz="2300" dirty="0" smtClean="0"/>
              <a:t/>
            </a:r>
            <a:br>
              <a:rPr lang="de-DE" sz="2300" dirty="0" smtClean="0"/>
            </a:br>
            <a:r>
              <a:rPr lang="de-DE" sz="2300" dirty="0" smtClean="0"/>
              <a:t>Anzahl der Wählenden </a:t>
            </a:r>
            <a:r>
              <a:rPr lang="de-DE" sz="2300" b="1" dirty="0" smtClean="0"/>
              <a:t>B</a:t>
            </a:r>
            <a:endParaRPr lang="de-DE" sz="2300" b="1" dirty="0"/>
          </a:p>
          <a:p>
            <a:pPr lvl="1">
              <a:spcAft>
                <a:spcPts val="1200"/>
              </a:spcAft>
            </a:pPr>
            <a:endParaRPr lang="de-DE" sz="1800" dirty="0" smtClean="0"/>
          </a:p>
        </p:txBody>
      </p:sp>
    </p:spTree>
    <p:extLst>
      <p:ext uri="{BB962C8B-B14F-4D97-AF65-F5344CB8AC3E}">
        <p14:creationId xmlns:p14="http://schemas.microsoft.com/office/powerpoint/2010/main" val="387015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3. </a:t>
            </a:r>
            <a:r>
              <a:rPr lang="de-DE" sz="4000" dirty="0"/>
              <a:t>Vorbehandlung der Wahlbriefe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22164" y="1620391"/>
            <a:ext cx="9708256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6. Schritt:</a:t>
            </a:r>
            <a:r>
              <a:rPr lang="de-DE" sz="2800" dirty="0"/>
              <a:t> Ermitteln der Zahl der </a:t>
            </a:r>
            <a:r>
              <a:rPr lang="de-DE" sz="2800" dirty="0" smtClean="0"/>
              <a:t>Wählenden </a:t>
            </a:r>
            <a:r>
              <a:rPr lang="de-DE" sz="2800" dirty="0"/>
              <a:t>(ab 18 Uhr)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Übertragung </a:t>
            </a:r>
            <a:r>
              <a:rPr lang="de-DE" sz="2300" dirty="0"/>
              <a:t>der Zahl der </a:t>
            </a:r>
            <a:r>
              <a:rPr lang="de-DE" sz="2300" dirty="0" smtClean="0"/>
              <a:t>Stimmzettel in die Erfassungstabelle sowohl bei </a:t>
            </a:r>
            <a:r>
              <a:rPr lang="de-DE" sz="2300" b="1" dirty="0" smtClean="0"/>
              <a:t>B</a:t>
            </a:r>
            <a:r>
              <a:rPr lang="de-DE" sz="2300" dirty="0" smtClean="0"/>
              <a:t> als auch </a:t>
            </a:r>
            <a:r>
              <a:rPr lang="de-DE" sz="2300" b="1" dirty="0" smtClean="0"/>
              <a:t>B1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Felder A1, A2 und A1+A2 bleiben leer</a:t>
            </a:r>
            <a:endParaRPr lang="de-DE" sz="23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080" y="3852639"/>
            <a:ext cx="6468378" cy="2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2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1603375" y="3636615"/>
            <a:ext cx="7486650" cy="1931987"/>
          </a:xfrm>
        </p:spPr>
        <p:txBody>
          <a:bodyPr/>
          <a:lstStyle/>
          <a:p>
            <a:r>
              <a:rPr lang="de-DE" dirty="0" smtClean="0"/>
              <a:t>4. Ermittlung des Briefwahlergebnisses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917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7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der Stimmzettel in 4 Stapelgruppen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Sortierblätter für den 7. Schritt auslegen</a:t>
            </a:r>
          </a:p>
          <a:p>
            <a:pPr marL="498475" lvl="1" indent="0">
              <a:spcAft>
                <a:spcPts val="1200"/>
              </a:spcAft>
              <a:buNone/>
            </a:pPr>
            <a:endParaRPr lang="de-DE" sz="23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9" t="10346" r="2189" b="14644"/>
          <a:stretch/>
        </p:blipFill>
        <p:spPr>
          <a:xfrm>
            <a:off x="447713" y="3492599"/>
            <a:ext cx="1000911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6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27620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7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der Stimmzettel in 4 Stapelgruppen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b="1" dirty="0" smtClean="0">
                <a:solidFill>
                  <a:schemeClr val="accent1">
                    <a:lumMod val="50000"/>
                  </a:schemeClr>
                </a:solidFill>
              </a:rPr>
              <a:t>Stapelgruppe 1:</a:t>
            </a:r>
            <a:r>
              <a:rPr lang="de-DE" sz="2300" dirty="0" smtClean="0"/>
              <a:t> Erststimme = Zweitstimme</a:t>
            </a:r>
          </a:p>
          <a:p>
            <a:pPr marL="804863" lvl="1" indent="0">
              <a:spcAft>
                <a:spcPts val="1200"/>
              </a:spcAft>
              <a:buNone/>
            </a:pPr>
            <a:r>
              <a:rPr lang="de-DE" sz="2300" dirty="0" smtClean="0"/>
              <a:t>Alle Stimmzettel, bei denen die Erst- und Zweitstimmen gleich sind, werden </a:t>
            </a:r>
            <a:r>
              <a:rPr lang="de-DE" sz="2300" dirty="0"/>
              <a:t>dem </a:t>
            </a:r>
            <a:r>
              <a:rPr lang="de-DE" sz="2300" dirty="0" smtClean="0"/>
              <a:t>entsprechenden Sortierblatt zugeordnet.</a:t>
            </a:r>
          </a:p>
          <a:p>
            <a:pPr lvl="1">
              <a:spcAft>
                <a:spcPts val="1200"/>
              </a:spcAft>
            </a:pPr>
            <a:endParaRPr lang="de-DE" sz="1900" b="1" dirty="0" smtClean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962" y="3708623"/>
            <a:ext cx="6333138" cy="309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4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7620024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7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der Stimmzettel in 4 		          Stapelgruppen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b="1" dirty="0" smtClean="0">
                <a:solidFill>
                  <a:schemeClr val="accent1">
                    <a:lumMod val="50000"/>
                  </a:schemeClr>
                </a:solidFill>
              </a:rPr>
              <a:t>Stapelgruppe 2:</a:t>
            </a:r>
            <a:r>
              <a:rPr lang="de-DE" sz="2300" dirty="0" smtClean="0"/>
              <a:t> Erststimme ≠ Zweitstimme</a:t>
            </a:r>
          </a:p>
          <a:p>
            <a:pPr marL="804863" lvl="1" indent="0">
              <a:spcAft>
                <a:spcPts val="1200"/>
              </a:spcAft>
              <a:buNone/>
            </a:pPr>
            <a:r>
              <a:rPr lang="de-DE" sz="2300" dirty="0" smtClean="0"/>
              <a:t>Alle Stimmzettel, bei denen Erst- und Zweitstimme ungleich sind, kommen auf einen einzigen Stapel.</a:t>
            </a:r>
          </a:p>
          <a:p>
            <a:pPr marL="804863" lvl="1" indent="0">
              <a:spcAft>
                <a:spcPts val="1200"/>
              </a:spcAft>
              <a:buNone/>
            </a:pPr>
            <a:r>
              <a:rPr lang="de-DE" sz="2300" dirty="0" smtClean="0"/>
              <a:t>Stimmzettel, auf denen nur die Erst- oder nur die Zweitstimme abgegeben wurde, gehören auch auf diesen Stapel.</a:t>
            </a:r>
          </a:p>
          <a:p>
            <a:pPr marL="804863" lvl="1" indent="0">
              <a:spcAft>
                <a:spcPts val="1200"/>
              </a:spcAft>
              <a:buNone/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1900" b="1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012" y="1840867"/>
            <a:ext cx="2304256" cy="514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1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9" y="1548383"/>
            <a:ext cx="7115968" cy="484639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7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der Stimmzettel in 4               		Stapelgruppen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b="1" dirty="0" smtClean="0">
                <a:solidFill>
                  <a:schemeClr val="accent1">
                    <a:lumMod val="50000"/>
                  </a:schemeClr>
                </a:solidFill>
              </a:rPr>
              <a:t>Stapelgruppe 3:</a:t>
            </a:r>
            <a:r>
              <a:rPr lang="de-DE" sz="2300" dirty="0" smtClean="0"/>
              <a:t> ungekennzeichnete Stimmzettel</a:t>
            </a:r>
          </a:p>
          <a:p>
            <a:pPr marL="804863" lvl="1" indent="0">
              <a:spcAft>
                <a:spcPts val="1200"/>
              </a:spcAft>
              <a:buNone/>
            </a:pPr>
            <a:r>
              <a:rPr lang="de-DE" sz="2300" dirty="0" smtClean="0"/>
              <a:t>Auf diesem Stapel befinden sich nur leere bzw.     ungekennzeichnete Stimmzettel sowie ggf.                                         leere weiße Stimmzettelumschläge. </a:t>
            </a:r>
          </a:p>
          <a:p>
            <a:pPr marL="804863" lvl="1" indent="0">
              <a:spcAft>
                <a:spcPts val="1200"/>
              </a:spcAft>
              <a:buNone/>
            </a:pPr>
            <a:r>
              <a:rPr lang="de-DE" sz="2300" dirty="0" smtClean="0"/>
              <a:t>Dieser Stapelgruppe sind auch die weißen     Stimmzettelumschläge zuzuordnen, die mehr                                   als einen Stimmzettel enthalten.</a:t>
            </a:r>
          </a:p>
          <a:p>
            <a:pPr marL="804863" lvl="1" indent="0">
              <a:spcAft>
                <a:spcPts val="1200"/>
              </a:spcAft>
              <a:buNone/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1900" b="1" dirty="0" smtClean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941" y="2700511"/>
            <a:ext cx="2664296" cy="414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3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711596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7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Sortieren der Stimmzettel in 4 		Stapelgruppen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b="1" dirty="0" smtClean="0">
                <a:solidFill>
                  <a:schemeClr val="accent1">
                    <a:lumMod val="50000"/>
                  </a:schemeClr>
                </a:solidFill>
              </a:rPr>
              <a:t>Stapelgruppe 4:</a:t>
            </a:r>
            <a:r>
              <a:rPr lang="de-DE" sz="2300" dirty="0" smtClean="0"/>
              <a:t> Stimmzettel, die Anlass zu Bedenken geben</a:t>
            </a:r>
          </a:p>
          <a:p>
            <a:pPr marL="804863" lvl="1" indent="0">
              <a:spcAft>
                <a:spcPts val="1200"/>
              </a:spcAft>
              <a:buNone/>
            </a:pPr>
            <a:r>
              <a:rPr lang="de-DE" sz="2300" dirty="0" smtClean="0"/>
              <a:t>Stimmzettel, auf denen der Wille der wählenden Person nicht eindeutig erkennbar ist, sind diesem Stapel zuzuordnen. Das sind grundsätzlich alle Stimmzettel, die den anderen Stapelgruppen nicht zuzuordnen waren.</a:t>
            </a:r>
          </a:p>
          <a:p>
            <a:pPr marL="804863" lvl="1" indent="0">
              <a:spcAft>
                <a:spcPts val="1200"/>
              </a:spcAft>
              <a:buNone/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1900" b="1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437" y="2268463"/>
            <a:ext cx="2892847" cy="468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5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8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Auszählen der Stapelgruppen 1 und 3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Auszählung der Stimmzettel aller Stapel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Eintragung der ermittelten Zahl auf das zugehörige Sortierblatt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" r="6351" b="5240"/>
          <a:stretch/>
        </p:blipFill>
        <p:spPr>
          <a:xfrm>
            <a:off x="2026844" y="3546964"/>
            <a:ext cx="3251988" cy="320378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634732" y="3546964"/>
            <a:ext cx="47525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u="sng" dirty="0" smtClean="0"/>
              <a:t>Hinweis:</a:t>
            </a:r>
          </a:p>
          <a:p>
            <a:r>
              <a:rPr lang="de-DE" sz="1800" dirty="0" smtClean="0"/>
              <a:t>Gab </a:t>
            </a:r>
            <a:r>
              <a:rPr lang="de-DE" sz="1800" dirty="0"/>
              <a:t>es in der Stapelgruppe 3 den Sonderfall, dass ein weißer </a:t>
            </a:r>
            <a:r>
              <a:rPr lang="de-DE" sz="1800" dirty="0" smtClean="0"/>
              <a:t>Stimmzettelumschlag </a:t>
            </a:r>
            <a:r>
              <a:rPr lang="de-DE" sz="1800" b="1" dirty="0" smtClean="0"/>
              <a:t>keinen</a:t>
            </a:r>
            <a:r>
              <a:rPr lang="de-DE" sz="1800" dirty="0" smtClean="0"/>
              <a:t> </a:t>
            </a:r>
            <a:r>
              <a:rPr lang="de-DE" sz="1800" dirty="0"/>
              <a:t>Stimmzettel enthielt, so muss er wie ein </a:t>
            </a:r>
            <a:r>
              <a:rPr lang="de-DE" sz="1800" b="1" dirty="0" smtClean="0"/>
              <a:t>ungültiger (ungekennzeichneter)</a:t>
            </a:r>
            <a:r>
              <a:rPr lang="de-DE" sz="1800" dirty="0" smtClean="0"/>
              <a:t> </a:t>
            </a:r>
            <a:r>
              <a:rPr lang="de-DE" sz="1800" dirty="0"/>
              <a:t>Stimmzettel gezählt werden</a:t>
            </a:r>
            <a:r>
              <a:rPr lang="de-DE" sz="1800" dirty="0" smtClean="0"/>
              <a:t>.</a:t>
            </a:r>
          </a:p>
          <a:p>
            <a:endParaRPr lang="de-DE" sz="1800" dirty="0"/>
          </a:p>
          <a:p>
            <a:r>
              <a:rPr lang="de-DE" sz="1800" dirty="0"/>
              <a:t>Gab es in der Stapelgruppe 3 den Sonderfall, dass ein Stimmzettelumschlag </a:t>
            </a:r>
            <a:r>
              <a:rPr lang="de-DE" sz="1800" b="1" dirty="0" smtClean="0"/>
              <a:t>mehrere</a:t>
            </a:r>
            <a:r>
              <a:rPr lang="de-DE" sz="1800" dirty="0" smtClean="0"/>
              <a:t> Stimmzettel </a:t>
            </a:r>
            <a:r>
              <a:rPr lang="de-DE" sz="1800" dirty="0"/>
              <a:t>enthielt, so gelten diese als ein </a:t>
            </a:r>
            <a:r>
              <a:rPr lang="de-DE" sz="1800" b="1" dirty="0" smtClean="0"/>
              <a:t>ungültiger (ungekennzeichneter)</a:t>
            </a:r>
            <a:r>
              <a:rPr lang="de-DE" sz="1800" dirty="0" smtClean="0"/>
              <a:t> </a:t>
            </a:r>
            <a:r>
              <a:rPr lang="de-DE" sz="1800" dirty="0"/>
              <a:t>Stimmzettel.</a:t>
            </a:r>
          </a:p>
        </p:txBody>
      </p:sp>
    </p:spTree>
    <p:extLst>
      <p:ext uri="{BB962C8B-B14F-4D97-AF65-F5344CB8AC3E}">
        <p14:creationId xmlns:p14="http://schemas.microsoft.com/office/powerpoint/2010/main" val="247785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882204" y="3780631"/>
            <a:ext cx="8207821" cy="1931987"/>
          </a:xfrm>
        </p:spPr>
        <p:txBody>
          <a:bodyPr/>
          <a:lstStyle/>
          <a:p>
            <a:r>
              <a:rPr lang="de-DE" dirty="0" smtClean="0"/>
              <a:t>1. Aufgaben des Briefwahlvorstandes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63755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/>
              <a:t>9</a:t>
            </a:r>
            <a:r>
              <a:rPr lang="de-DE" sz="2800" u="sng" dirty="0" smtClean="0"/>
              <a:t>. Schritt:</a:t>
            </a:r>
            <a:r>
              <a:rPr lang="de-DE" sz="2800" dirty="0" smtClean="0"/>
              <a:t> Eintragen der Zählergebnisse der 				Stapelgruppe 1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Eintragung der auf den Sortierblättern vermerkten Zählergebnisse in die Erfassungstabelle in Spalte ZS I.</a:t>
            </a: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/>
          <a:srcRect l="663" t="4553" r="663" b="118"/>
          <a:stretch/>
        </p:blipFill>
        <p:spPr>
          <a:xfrm>
            <a:off x="1671849" y="3420591"/>
            <a:ext cx="7560840" cy="338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8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25835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10. Schritt:</a:t>
            </a:r>
            <a:r>
              <a:rPr lang="de-DE" sz="2800" dirty="0" smtClean="0"/>
              <a:t> Eintragen des Zählergebnisses der 				</a:t>
            </a:r>
            <a:r>
              <a:rPr lang="de-DE" sz="2800" dirty="0"/>
              <a:t> </a:t>
            </a:r>
            <a:r>
              <a:rPr lang="de-DE" sz="2800" dirty="0" smtClean="0"/>
              <a:t> Stapelgruppe 3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Eintragung des auf dem Sortierblatt vermerkten Zählergebnisses in die </a:t>
            </a:r>
            <a:r>
              <a:rPr lang="de-DE" sz="2300" dirty="0"/>
              <a:t>Erfassungstabelle in Spalte ZS </a:t>
            </a:r>
            <a:r>
              <a:rPr lang="de-DE" sz="2300" dirty="0" smtClean="0"/>
              <a:t>I.</a:t>
            </a: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/>
          <a:srcRect t="1462"/>
          <a:stretch/>
        </p:blipFill>
        <p:spPr>
          <a:xfrm>
            <a:off x="1349441" y="3636615"/>
            <a:ext cx="8205656" cy="346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9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11. Schritt:</a:t>
            </a:r>
            <a:r>
              <a:rPr lang="de-DE" sz="2800" dirty="0" smtClean="0"/>
              <a:t> Sortieren und Auszählen der Stapelgruppe 2 - 		  Zweitstimmen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Sortierblätter für den 11. Schritt auslegen</a:t>
            </a:r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Zuordnung der Stimmzettel zu den Sortierblättern anhand der </a:t>
            </a:r>
            <a:r>
              <a:rPr lang="de-DE" sz="2300" u="sng" dirty="0" smtClean="0"/>
              <a:t>Zweitstimmen</a:t>
            </a:r>
            <a:r>
              <a:rPr lang="de-DE" sz="2300" dirty="0" smtClean="0"/>
              <a:t> (rechte Seite des Stimmzettels)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Zählung der Stimmzettel je Stapel und Eintragung des Zählergebnisses auf das zugehörige Sortierblatt</a:t>
            </a:r>
          </a:p>
          <a:p>
            <a:pPr lvl="1">
              <a:spcAft>
                <a:spcPts val="1200"/>
              </a:spcAft>
            </a:pP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9" t="33667" r="7500" b="41572"/>
          <a:stretch/>
        </p:blipFill>
        <p:spPr>
          <a:xfrm>
            <a:off x="1544613" y="3118490"/>
            <a:ext cx="7815312" cy="181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6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11. Schritt:</a:t>
            </a:r>
            <a:r>
              <a:rPr lang="de-DE" sz="2800" dirty="0" smtClean="0"/>
              <a:t> Sortieren und Auszählen der Stapelgruppe 2 - 		  Zweitstimmen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Eintragung der auf den Sortierblättern vermerkten Zählergebnisse in die Erfassungstabelle </a:t>
            </a:r>
            <a:r>
              <a:rPr lang="de-DE" sz="2300" dirty="0" smtClean="0"/>
              <a:t>in </a:t>
            </a:r>
            <a:r>
              <a:rPr lang="de-DE" sz="2300" dirty="0"/>
              <a:t>Spalte ZS </a:t>
            </a:r>
            <a:r>
              <a:rPr lang="de-DE" sz="2300" dirty="0" smtClean="0"/>
              <a:t>II.</a:t>
            </a: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/>
          <a:srcRect l="596" t="648" r="-1"/>
          <a:stretch/>
        </p:blipFill>
        <p:spPr>
          <a:xfrm>
            <a:off x="1467170" y="3492599"/>
            <a:ext cx="7627867" cy="349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12. Schritt:</a:t>
            </a:r>
            <a:r>
              <a:rPr lang="de-DE" sz="2800" dirty="0" smtClean="0"/>
              <a:t> Sortieren und Auszählen der Stapelgruppe 2 - 		  Erststimmen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Sortierblätter für den 12. Schritt auslegen</a:t>
            </a:r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Zuordnung der Stimmzettel zu den Sortierblättern anhand der </a:t>
            </a:r>
            <a:r>
              <a:rPr lang="de-DE" sz="2300" u="sng" dirty="0" smtClean="0"/>
              <a:t>Erststimmen</a:t>
            </a:r>
            <a:r>
              <a:rPr lang="de-DE" sz="2300" dirty="0" smtClean="0"/>
              <a:t> (linke Seite des Stimmzettels)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Zählung der Stimmzettel je Stapel und Eintragung des Zählergebnisses auf das zugehörige Sortierblatt</a:t>
            </a:r>
          </a:p>
          <a:p>
            <a:pPr lvl="1">
              <a:spcAft>
                <a:spcPts val="1200"/>
              </a:spcAft>
            </a:pP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7" t="32828" r="8250" b="43940"/>
          <a:stretch/>
        </p:blipFill>
        <p:spPr>
          <a:xfrm>
            <a:off x="1458268" y="3132559"/>
            <a:ext cx="900100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9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12. Schritt:</a:t>
            </a:r>
            <a:r>
              <a:rPr lang="de-DE" sz="2800" dirty="0" smtClean="0"/>
              <a:t> Sortieren und Auszählen der Stapelgruppe 2 - 		  Erststimmen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Eintragung der auf den Sortierblättern vermerkten Zählergebnisse in die Erfassungstabelle in Spalte ZS </a:t>
            </a:r>
            <a:r>
              <a:rPr lang="de-DE" sz="2300" dirty="0" smtClean="0"/>
              <a:t>II.</a:t>
            </a: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/>
          <a:srcRect t="1792"/>
          <a:stretch/>
        </p:blipFill>
        <p:spPr>
          <a:xfrm>
            <a:off x="1513494" y="3420591"/>
            <a:ext cx="7535220" cy="350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5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708256" cy="543718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13. Schritt: Sortieren und Auszählen der Stapelgruppe 4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über jeden Stimmzettel muss ein Beschluss gefasst werden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Beschluss wird auf der Rückseite jedes Stimmzettels vermerkt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Stimmenzählung/Eintragung in Spalte ZS III der Erfassungstabelle</a:t>
            </a:r>
          </a:p>
          <a:p>
            <a:pPr lvl="1">
              <a:spcAft>
                <a:spcPts val="1200"/>
              </a:spcAft>
            </a:pP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415" y="3908739"/>
            <a:ext cx="1831029" cy="296823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/>
          <a:srcRect l="1010" t="1722"/>
          <a:stretch/>
        </p:blipFill>
        <p:spPr>
          <a:xfrm>
            <a:off x="3375483" y="3852639"/>
            <a:ext cx="6723745" cy="313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68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14. Schritt:</a:t>
            </a:r>
            <a:r>
              <a:rPr lang="de-DE" sz="2800" dirty="0" smtClean="0"/>
              <a:t> Summen bilden und Kontrollrechnungen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Bildung und Eintragung der Summen der Erst- und Zweitstimmen sowohl waagerecht als auch senkrecht in die Erfassungstabelle</a:t>
            </a: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18108" y="3204567"/>
            <a:ext cx="10657184" cy="3815076"/>
            <a:chOff x="18108" y="3204567"/>
            <a:chExt cx="10657184" cy="381507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108" y="3204567"/>
              <a:ext cx="10657184" cy="3334951"/>
            </a:xfrm>
            <a:prstGeom prst="rect">
              <a:avLst/>
            </a:prstGeom>
          </p:spPr>
        </p:pic>
        <p:sp>
          <p:nvSpPr>
            <p:cNvPr id="30" name="Pfeil nach rechts 29"/>
            <p:cNvSpPr/>
            <p:nvPr/>
          </p:nvSpPr>
          <p:spPr bwMode="auto">
            <a:xfrm rot="5400000" flipH="1">
              <a:off x="2013901" y="6423148"/>
              <a:ext cx="544918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0" name="Pfeil nach rechts 19"/>
            <p:cNvSpPr/>
            <p:nvPr/>
          </p:nvSpPr>
          <p:spPr bwMode="auto">
            <a:xfrm>
              <a:off x="108331" y="3636615"/>
              <a:ext cx="615501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1" name="Pfeil nach rechts 20"/>
            <p:cNvSpPr/>
            <p:nvPr/>
          </p:nvSpPr>
          <p:spPr bwMode="auto">
            <a:xfrm>
              <a:off x="5418708" y="3636615"/>
              <a:ext cx="615501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3" name="Pfeil nach rechts 22"/>
            <p:cNvSpPr/>
            <p:nvPr/>
          </p:nvSpPr>
          <p:spPr bwMode="auto">
            <a:xfrm>
              <a:off x="108331" y="5292799"/>
              <a:ext cx="615501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5" name="Pfeil nach rechts 24"/>
            <p:cNvSpPr/>
            <p:nvPr/>
          </p:nvSpPr>
          <p:spPr bwMode="auto">
            <a:xfrm>
              <a:off x="108330" y="5940871"/>
              <a:ext cx="615501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9" name="Pfeil nach rechts 28"/>
            <p:cNvSpPr/>
            <p:nvPr/>
          </p:nvSpPr>
          <p:spPr bwMode="auto">
            <a:xfrm>
              <a:off x="5402215" y="5292799"/>
              <a:ext cx="615501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37" name="Pfeil nach rechts 36"/>
            <p:cNvSpPr/>
            <p:nvPr/>
          </p:nvSpPr>
          <p:spPr bwMode="auto">
            <a:xfrm>
              <a:off x="5402214" y="5940871"/>
              <a:ext cx="615501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4" name="Pfeil nach rechts 23"/>
            <p:cNvSpPr/>
            <p:nvPr/>
          </p:nvSpPr>
          <p:spPr bwMode="auto">
            <a:xfrm rot="5400000" flipH="1">
              <a:off x="2790563" y="6423148"/>
              <a:ext cx="544918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6" name="Pfeil nach rechts 25"/>
            <p:cNvSpPr/>
            <p:nvPr/>
          </p:nvSpPr>
          <p:spPr bwMode="auto">
            <a:xfrm rot="5400000" flipH="1">
              <a:off x="3576430" y="6423148"/>
              <a:ext cx="544918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8" name="Pfeil nach rechts 27"/>
            <p:cNvSpPr/>
            <p:nvPr/>
          </p:nvSpPr>
          <p:spPr bwMode="auto">
            <a:xfrm rot="5400000" flipH="1">
              <a:off x="4383756" y="6423148"/>
              <a:ext cx="544918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31" name="Pfeil nach rechts 30"/>
            <p:cNvSpPr/>
            <p:nvPr/>
          </p:nvSpPr>
          <p:spPr bwMode="auto">
            <a:xfrm rot="5400000" flipH="1">
              <a:off x="7414501" y="6403719"/>
              <a:ext cx="544918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32" name="Pfeil nach rechts 31"/>
            <p:cNvSpPr/>
            <p:nvPr/>
          </p:nvSpPr>
          <p:spPr bwMode="auto">
            <a:xfrm rot="5400000" flipH="1">
              <a:off x="8191163" y="6403719"/>
              <a:ext cx="544918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33" name="Pfeil nach rechts 32"/>
            <p:cNvSpPr/>
            <p:nvPr/>
          </p:nvSpPr>
          <p:spPr bwMode="auto">
            <a:xfrm rot="5400000" flipH="1">
              <a:off x="9070685" y="6403719"/>
              <a:ext cx="544918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34" name="Pfeil nach rechts 33"/>
            <p:cNvSpPr/>
            <p:nvPr/>
          </p:nvSpPr>
          <p:spPr bwMode="auto">
            <a:xfrm rot="5400000" flipH="1">
              <a:off x="9934781" y="6403719"/>
              <a:ext cx="544918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36" name="Pfeil nach rechts 35"/>
            <p:cNvSpPr/>
            <p:nvPr/>
          </p:nvSpPr>
          <p:spPr bwMode="auto">
            <a:xfrm>
              <a:off x="108330" y="4651354"/>
              <a:ext cx="615501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41" name="Pfeil nach rechts 40"/>
            <p:cNvSpPr/>
            <p:nvPr/>
          </p:nvSpPr>
          <p:spPr bwMode="auto">
            <a:xfrm>
              <a:off x="5418500" y="4655998"/>
              <a:ext cx="615501" cy="64807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151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021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14. Schritt:</a:t>
            </a:r>
            <a:r>
              <a:rPr lang="de-DE" sz="2800" dirty="0" smtClean="0"/>
              <a:t> Summen bilden und Kontrollrechnungen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Kontrollrechnung 1: Summe der </a:t>
            </a:r>
            <a:r>
              <a:rPr lang="de-DE" sz="2300" u="sng" dirty="0" smtClean="0"/>
              <a:t>Erststimmen</a:t>
            </a:r>
            <a:r>
              <a:rPr lang="de-DE" sz="2300" dirty="0" smtClean="0"/>
              <a:t/>
            </a:r>
            <a:br>
              <a:rPr lang="de-DE" sz="2300" dirty="0" smtClean="0"/>
            </a:b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819116" y="2700511"/>
            <a:ext cx="8889187" cy="4334708"/>
            <a:chOff x="819116" y="2758291"/>
            <a:chExt cx="8889187" cy="4334708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9116" y="3274620"/>
              <a:ext cx="8889187" cy="3818379"/>
            </a:xfrm>
            <a:prstGeom prst="rect">
              <a:avLst/>
            </a:prstGeom>
          </p:spPr>
        </p:pic>
        <p:cxnSp>
          <p:nvCxnSpPr>
            <p:cNvPr id="13" name="Gerade Verbindung mit Pfeil 12"/>
            <p:cNvCxnSpPr/>
            <p:nvPr/>
          </p:nvCxnSpPr>
          <p:spPr bwMode="auto">
            <a:xfrm flipV="1">
              <a:off x="4698628" y="3734782"/>
              <a:ext cx="644919" cy="1024216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Gerade Verbindung mit Pfeil 30"/>
            <p:cNvCxnSpPr/>
            <p:nvPr/>
          </p:nvCxnSpPr>
          <p:spPr bwMode="auto">
            <a:xfrm flipV="1">
              <a:off x="4806640" y="3747270"/>
              <a:ext cx="1073814" cy="1905569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Textfeld 15"/>
            <p:cNvSpPr txBox="1"/>
            <p:nvPr/>
          </p:nvSpPr>
          <p:spPr>
            <a:xfrm>
              <a:off x="1242245" y="2758291"/>
              <a:ext cx="2016224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300" b="1" dirty="0" smtClean="0">
                  <a:solidFill>
                    <a:schemeClr val="accent1">
                      <a:lumMod val="50000"/>
                    </a:schemeClr>
                  </a:solidFill>
                </a:rPr>
                <a:t>ungültige </a:t>
              </a:r>
              <a:r>
                <a:rPr lang="de-DE" sz="2300" b="1" dirty="0">
                  <a:solidFill>
                    <a:schemeClr val="accent1">
                      <a:lumMod val="50000"/>
                    </a:schemeClr>
                  </a:solidFill>
                </a:rPr>
                <a:t>(C</a:t>
              </a:r>
              <a:r>
                <a:rPr lang="de-DE" sz="2300" b="1" dirty="0" smtClean="0">
                  <a:solidFill>
                    <a:schemeClr val="accent1">
                      <a:lumMod val="50000"/>
                    </a:schemeClr>
                  </a:solidFill>
                </a:rPr>
                <a:t>) </a:t>
              </a:r>
              <a:endParaRPr lang="de-DE" sz="2300" b="1" dirty="0"/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3336888" y="2768812"/>
              <a:ext cx="1944216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3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gültige (D)</a:t>
              </a:r>
              <a:endParaRPr lang="de-DE" sz="2300" b="1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5" name="Textfeld 34"/>
            <p:cNvSpPr txBox="1"/>
            <p:nvPr/>
          </p:nvSpPr>
          <p:spPr>
            <a:xfrm>
              <a:off x="5020748" y="2758291"/>
              <a:ext cx="3566311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300" b="1" dirty="0" smtClean="0">
                  <a:solidFill>
                    <a:srgbClr val="00B0F0"/>
                  </a:solidFill>
                </a:rPr>
                <a:t>Zahl der Wählenden (B)</a:t>
              </a:r>
              <a:endParaRPr lang="de-DE" sz="2300" b="1" dirty="0">
                <a:solidFill>
                  <a:srgbClr val="00B0F0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 bwMode="auto">
            <a:xfrm>
              <a:off x="6426820" y="3419897"/>
              <a:ext cx="648072" cy="432742"/>
            </a:xfrm>
            <a:prstGeom prst="ellipse">
              <a:avLst/>
            </a:prstGeom>
            <a:noFill/>
            <a:ln w="571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017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14. Schritt:</a:t>
            </a:r>
            <a:r>
              <a:rPr lang="de-DE" sz="2800" dirty="0" smtClean="0"/>
              <a:t> Summen bilden und Kontrollrechnungen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Kontrollrechnung 2: Summe der </a:t>
            </a:r>
            <a:r>
              <a:rPr lang="de-DE" sz="2300" u="sng" dirty="0" smtClean="0"/>
              <a:t>Zweitstimmen</a:t>
            </a:r>
            <a:r>
              <a:rPr lang="de-DE" sz="2300" dirty="0" smtClean="0"/>
              <a:t/>
            </a:r>
            <a:br>
              <a:rPr lang="de-DE" sz="2300" dirty="0" smtClean="0"/>
            </a:b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959228" y="2758291"/>
            <a:ext cx="8923976" cy="4336663"/>
            <a:chOff x="819116" y="2758291"/>
            <a:chExt cx="8923976" cy="4336663"/>
          </a:xfrm>
        </p:grpSpPr>
        <p:sp>
          <p:nvSpPr>
            <p:cNvPr id="16" name="Textfeld 15"/>
            <p:cNvSpPr txBox="1"/>
            <p:nvPr/>
          </p:nvSpPr>
          <p:spPr>
            <a:xfrm>
              <a:off x="1170237" y="2758291"/>
              <a:ext cx="2088232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300" b="1" dirty="0" smtClean="0">
                  <a:solidFill>
                    <a:srgbClr val="00B050"/>
                  </a:solidFill>
                </a:rPr>
                <a:t>ungültige (E) </a:t>
              </a:r>
              <a:endParaRPr lang="de-DE" sz="2300" b="1" dirty="0">
                <a:solidFill>
                  <a:srgbClr val="00B050"/>
                </a:solidFill>
              </a:endParaRPr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3336888" y="2768812"/>
              <a:ext cx="1944216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300" b="1" dirty="0" smtClean="0">
                  <a:solidFill>
                    <a:srgbClr val="CC9900"/>
                  </a:solidFill>
                </a:rPr>
                <a:t>gültige (F)</a:t>
              </a:r>
              <a:endParaRPr lang="de-DE" sz="2300" b="1" dirty="0">
                <a:solidFill>
                  <a:srgbClr val="CC9900"/>
                </a:solidFill>
              </a:endParaRPr>
            </a:p>
          </p:txBody>
        </p:sp>
        <p:sp>
          <p:nvSpPr>
            <p:cNvPr id="35" name="Textfeld 34"/>
            <p:cNvSpPr txBox="1"/>
            <p:nvPr/>
          </p:nvSpPr>
          <p:spPr>
            <a:xfrm>
              <a:off x="4986660" y="2772519"/>
              <a:ext cx="3600400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300" b="1" dirty="0" smtClean="0">
                  <a:solidFill>
                    <a:srgbClr val="00B0F0"/>
                  </a:solidFill>
                </a:rPr>
                <a:t>Zahl der Wählenden (B)</a:t>
              </a:r>
              <a:endParaRPr lang="de-DE" sz="2300" b="1" dirty="0">
                <a:solidFill>
                  <a:srgbClr val="00B0F0"/>
                </a:solidFill>
              </a:endParaRPr>
            </a:p>
          </p:txBody>
        </p:sp>
        <p:grpSp>
          <p:nvGrpSpPr>
            <p:cNvPr id="3" name="Gruppieren 2"/>
            <p:cNvGrpSpPr/>
            <p:nvPr/>
          </p:nvGrpSpPr>
          <p:grpSpPr>
            <a:xfrm>
              <a:off x="819116" y="3276575"/>
              <a:ext cx="8923976" cy="3818379"/>
              <a:chOff x="819116" y="3276575"/>
              <a:chExt cx="8923976" cy="3818379"/>
            </a:xfrm>
          </p:grpSpPr>
          <p:pic>
            <p:nvPicPr>
              <p:cNvPr id="14" name="Grafik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9116" y="3276575"/>
                <a:ext cx="8889187" cy="3818379"/>
              </a:xfrm>
              <a:prstGeom prst="rect">
                <a:avLst/>
              </a:prstGeom>
            </p:spPr>
          </p:pic>
          <p:cxnSp>
            <p:nvCxnSpPr>
              <p:cNvPr id="13" name="Gerade Verbindung mit Pfeil 12"/>
              <p:cNvCxnSpPr/>
              <p:nvPr/>
            </p:nvCxnSpPr>
            <p:spPr bwMode="auto">
              <a:xfrm flipH="1" flipV="1">
                <a:off x="8083004" y="3697692"/>
                <a:ext cx="1189079" cy="1065013"/>
              </a:xfrm>
              <a:prstGeom prst="straightConnector1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" name="Gerade Verbindung mit Pfeil 30"/>
              <p:cNvCxnSpPr/>
              <p:nvPr/>
            </p:nvCxnSpPr>
            <p:spPr bwMode="auto">
              <a:xfrm flipH="1" flipV="1">
                <a:off x="8739585" y="3697691"/>
                <a:ext cx="532498" cy="1987019"/>
              </a:xfrm>
              <a:prstGeom prst="straightConnector1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C99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7" name="Ellipse 16"/>
              <p:cNvSpPr/>
              <p:nvPr/>
            </p:nvSpPr>
            <p:spPr bwMode="auto">
              <a:xfrm>
                <a:off x="9069161" y="3385423"/>
                <a:ext cx="673931" cy="432742"/>
              </a:xfrm>
              <a:prstGeom prst="ellipse">
                <a:avLst/>
              </a:prstGeom>
              <a:noFill/>
              <a:ln w="5715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953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20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857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1. Aufgaben des Briefwahlvorstandes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Briefwahlvorstand besteht aus fünf bis neun Personen: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ein/e Briefwahlvorsteher/in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deren/dessen Stellvertretung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eine schriftführende Person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zwei bis sechs weitere Mitglieder</a:t>
            </a:r>
          </a:p>
          <a:p>
            <a:pPr>
              <a:spcAft>
                <a:spcPts val="1200"/>
              </a:spcAft>
            </a:pPr>
            <a:r>
              <a:rPr lang="de-DE" sz="2800" dirty="0"/>
              <a:t>Beschlussfähigkeit des </a:t>
            </a:r>
            <a:r>
              <a:rPr lang="de-DE" sz="2800" dirty="0" smtClean="0"/>
              <a:t>Briefwahlvorstandes</a:t>
            </a:r>
            <a:r>
              <a:rPr lang="de-DE" sz="2800" dirty="0"/>
              <a:t>: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Beschlussfassung durch einfache Mehrheit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bei Stimmengleichheit: Stimme </a:t>
            </a:r>
            <a:r>
              <a:rPr lang="de-DE" sz="2300" dirty="0" smtClean="0"/>
              <a:t>der Briefwahlvorsteherin / des Briefwahlvorstehers ist ausschlaggebend</a:t>
            </a:r>
          </a:p>
          <a:p>
            <a:pPr lvl="1"/>
            <a:endParaRPr lang="de-DE" sz="2300" dirty="0" smtClean="0"/>
          </a:p>
          <a:p>
            <a:pPr marL="0" indent="0">
              <a:buNone/>
            </a:pPr>
            <a:endParaRPr lang="de-DE" sz="28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7" name="Geschweifte Klammer rechts 6"/>
          <p:cNvSpPr/>
          <p:nvPr/>
        </p:nvSpPr>
        <p:spPr bwMode="auto">
          <a:xfrm>
            <a:off x="6138788" y="2412479"/>
            <a:ext cx="936104" cy="2177766"/>
          </a:xfrm>
          <a:prstGeom prst="righ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087715" y="2924281"/>
            <a:ext cx="308352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300" dirty="0" smtClean="0"/>
              <a:t>= Mitglieder des Briefwahlvorstandes (</a:t>
            </a:r>
            <a:r>
              <a:rPr lang="de-DE" sz="2300" dirty="0" err="1" smtClean="0"/>
              <a:t>MdBW</a:t>
            </a:r>
            <a:r>
              <a:rPr lang="de-DE" sz="2300" dirty="0" smtClean="0"/>
              <a:t>)</a:t>
            </a: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103323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14. Schritt:</a:t>
            </a:r>
            <a:r>
              <a:rPr lang="de-DE" sz="2800" dirty="0" smtClean="0"/>
              <a:t> Summen bilden und Kontrollrechnungen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Summe der Erststimmen = Summe der Zweitstimmen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bei Differenz: Fehlersuche</a:t>
            </a:r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922009" y="3276575"/>
            <a:ext cx="8889187" cy="3818379"/>
            <a:chOff x="819116" y="3276575"/>
            <a:chExt cx="8889187" cy="3818379"/>
          </a:xfrm>
        </p:grpSpPr>
        <p:pic>
          <p:nvPicPr>
            <p:cNvPr id="10" name="Grafik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9116" y="3276575"/>
              <a:ext cx="8889187" cy="3818379"/>
            </a:xfrm>
            <a:prstGeom prst="rect">
              <a:avLst/>
            </a:prstGeom>
          </p:spPr>
        </p:pic>
        <p:sp>
          <p:nvSpPr>
            <p:cNvPr id="17" name="Ellipse 16"/>
            <p:cNvSpPr/>
            <p:nvPr/>
          </p:nvSpPr>
          <p:spPr bwMode="auto">
            <a:xfrm>
              <a:off x="6426820" y="3419897"/>
              <a:ext cx="615280" cy="432742"/>
            </a:xfrm>
            <a:prstGeom prst="ellipse">
              <a:avLst/>
            </a:prstGeom>
            <a:noFill/>
            <a:ln w="571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" name="Ellipse 12"/>
            <p:cNvSpPr/>
            <p:nvPr/>
          </p:nvSpPr>
          <p:spPr bwMode="auto">
            <a:xfrm>
              <a:off x="9051900" y="3419897"/>
              <a:ext cx="615280" cy="432742"/>
            </a:xfrm>
            <a:prstGeom prst="ellipse">
              <a:avLst/>
            </a:prstGeom>
            <a:noFill/>
            <a:ln w="571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815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15. Schritt:</a:t>
            </a:r>
            <a:r>
              <a:rPr lang="de-DE" sz="2800" dirty="0" smtClean="0"/>
              <a:t> Übermitteln der Schnellmeldung an die 			  Wahlbehörde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nach fehlerfreier Kontrollrechnung: telefonische Durchgabe der in der Erfassungstabelle rot umrandeten </a:t>
            </a:r>
            <a:r>
              <a:rPr lang="de-DE" sz="2300" dirty="0"/>
              <a:t>Felder an die </a:t>
            </a:r>
            <a:r>
              <a:rPr lang="de-DE" sz="2300" dirty="0" smtClean="0"/>
              <a:t>Wahlbehörde bzw. Kreiswahlleitung </a:t>
            </a:r>
            <a:r>
              <a:rPr lang="de-DE" sz="2300" dirty="0"/>
              <a:t>(</a:t>
            </a:r>
            <a:r>
              <a:rPr lang="de-DE" sz="2300" dirty="0" smtClean="0"/>
              <a:t>Wahlbezirksnummer und Ergebnisse)</a:t>
            </a:r>
          </a:p>
          <a:p>
            <a:pPr lvl="1">
              <a:spcAft>
                <a:spcPts val="1200"/>
              </a:spcAft>
            </a:pPr>
            <a:endParaRPr lang="de-DE" sz="2300" b="1" dirty="0" smtClean="0"/>
          </a:p>
          <a:p>
            <a:pPr marL="498475" lvl="1" indent="0">
              <a:spcAft>
                <a:spcPts val="1200"/>
              </a:spcAft>
              <a:buNone/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2399631" y="3852639"/>
            <a:ext cx="6105273" cy="2907375"/>
            <a:chOff x="2394372" y="4140547"/>
            <a:chExt cx="6105273" cy="2907375"/>
          </a:xfrm>
        </p:grpSpPr>
        <p:pic>
          <p:nvPicPr>
            <p:cNvPr id="14" name="Grafik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4372" y="4140547"/>
              <a:ext cx="1993819" cy="2907375"/>
            </a:xfrm>
            <a:prstGeom prst="rect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</p:pic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60861" y="4140548"/>
              <a:ext cx="2038784" cy="2901603"/>
            </a:xfrm>
            <a:prstGeom prst="rect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</p:pic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88191" y="4140548"/>
              <a:ext cx="2082463" cy="2901603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</p:grpSp>
      <p:sp>
        <p:nvSpPr>
          <p:cNvPr id="19" name="Pfeil nach rechts 18"/>
          <p:cNvSpPr/>
          <p:nvPr/>
        </p:nvSpPr>
        <p:spPr bwMode="auto">
          <a:xfrm rot="2719670">
            <a:off x="2727632" y="4115185"/>
            <a:ext cx="288032" cy="288155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554501" y="4524074"/>
            <a:ext cx="117727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400" b="1" dirty="0" smtClean="0"/>
              <a:t>Landtagswahl 2024</a:t>
            </a:r>
          </a:p>
          <a:p>
            <a:r>
              <a:rPr lang="de-DE" sz="400" b="1" dirty="0" smtClean="0"/>
              <a:t>Erfassungstabelle für Wahlergebnisse</a:t>
            </a:r>
          </a:p>
          <a:p>
            <a:r>
              <a:rPr lang="de-DE" sz="400" b="1" dirty="0"/>
              <a:t>u</a:t>
            </a:r>
            <a:r>
              <a:rPr lang="de-DE" sz="400" b="1" dirty="0" smtClean="0"/>
              <a:t>nd Schnellmeldung </a:t>
            </a:r>
            <a:endParaRPr lang="de-DE" sz="400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4710046" y="4423513"/>
            <a:ext cx="151832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500" b="1" i="1" dirty="0" smtClean="0"/>
              <a:t>„Landtagswahl 2024 im Land Brandenburg</a:t>
            </a:r>
          </a:p>
          <a:p>
            <a:pPr algn="ctr"/>
            <a:r>
              <a:rPr lang="de-DE" sz="500" b="1" i="1" dirty="0" smtClean="0"/>
              <a:t>Auszählung der Stimmen“</a:t>
            </a:r>
            <a:endParaRPr lang="de-DE" sz="500" b="1" i="1" dirty="0"/>
          </a:p>
        </p:txBody>
      </p:sp>
    </p:spTree>
    <p:extLst>
      <p:ext uri="{BB962C8B-B14F-4D97-AF65-F5344CB8AC3E}">
        <p14:creationId xmlns:p14="http://schemas.microsoft.com/office/powerpoint/2010/main" val="322237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99287E-6 -4.40899E-7 L 0.09679 0.01281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0" y="6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9679 0.01281 L 0.09679 0.3271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70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.09679 0.32711 L 0.48055 0.08902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81" y="-1190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4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48055 0.08902 L 0.48055 0.298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47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5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9" grpId="2" animBg="1"/>
      <p:bldP spid="19" grpId="3" animBg="1"/>
      <p:bldP spid="19" grpId="4" animBg="1"/>
      <p:bldP spid="19" grpId="5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4. </a:t>
            </a:r>
            <a:r>
              <a:rPr lang="de-DE" sz="4000" dirty="0"/>
              <a:t>Ermittlung des Briefwahlergebnisses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548383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u="sng" dirty="0" smtClean="0"/>
              <a:t>16. Schritt:</a:t>
            </a:r>
            <a:r>
              <a:rPr lang="de-DE" sz="2800" dirty="0" smtClean="0"/>
              <a:t> Übertragen der Werte in die 					  Wahlniederschrift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Übertragung aller Werte aus der Erfassungstabelle in die Wahlniederschrift durch schriftführende Person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Kontrolle der Richtigkeit der übertragenen Werte durch anderes </a:t>
            </a:r>
            <a:r>
              <a:rPr lang="de-DE" sz="2300" dirty="0" err="1" smtClean="0"/>
              <a:t>MdBW</a:t>
            </a:r>
            <a:endParaRPr lang="de-DE" sz="2300" dirty="0" smtClean="0"/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Abzeichnung etwaiger Korrekturen durch die schriftführende Person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Wahlniederschrift ist abschließend von allen </a:t>
            </a:r>
            <a:r>
              <a:rPr lang="de-DE" sz="2300" dirty="0" err="1" smtClean="0"/>
              <a:t>MdBW</a:t>
            </a:r>
            <a:r>
              <a:rPr lang="de-DE" sz="2300" dirty="0" smtClean="0"/>
              <a:t> zu unterschreiben</a:t>
            </a:r>
          </a:p>
          <a:p>
            <a:pPr lvl="1">
              <a:spcAft>
                <a:spcPts val="1200"/>
              </a:spcAft>
            </a:pPr>
            <a:endParaRPr lang="de-DE" sz="2300" b="1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308917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1603375" y="3936876"/>
            <a:ext cx="7486650" cy="1931987"/>
          </a:xfrm>
        </p:spPr>
        <p:txBody>
          <a:bodyPr/>
          <a:lstStyle/>
          <a:p>
            <a:r>
              <a:rPr lang="de-DE" dirty="0" smtClean="0"/>
              <a:t>5. Abschlussarbeiten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76484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5. Abschlussarbeiten</a:t>
            </a:r>
            <a:endParaRPr lang="de-DE" sz="400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Ordnung und Verpackung </a:t>
            </a:r>
            <a:r>
              <a:rPr lang="de-DE" sz="2800" dirty="0"/>
              <a:t>aller </a:t>
            </a:r>
            <a:r>
              <a:rPr lang="de-DE" sz="2800" dirty="0" smtClean="0"/>
              <a:t>Wahlunterlagen: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Paket 1: gültige Stimmzettel nach Erststimme geordnet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Paket 2: Stimmzettel nur mit Zweitstimme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Paket 3: ungekennzeichnete Stimmzettel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Paket 4: gültige Wahlscheine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Paket 5: leer abgegebene Stimmzettelumschläge</a:t>
            </a:r>
          </a:p>
          <a:p>
            <a:pPr>
              <a:spcAft>
                <a:spcPts val="1200"/>
              </a:spcAft>
            </a:pPr>
            <a:r>
              <a:rPr lang="de-DE" sz="2800" dirty="0" smtClean="0"/>
              <a:t>alle Pakete sind </a:t>
            </a:r>
            <a:r>
              <a:rPr lang="de-DE" sz="2800" dirty="0"/>
              <a:t>zu versiegeln und </a:t>
            </a:r>
            <a:r>
              <a:rPr lang="de-DE" sz="2800" dirty="0" smtClean="0"/>
              <a:t>mit Nummer des Briefwahlbezirks sowie </a:t>
            </a:r>
            <a:r>
              <a:rPr lang="de-DE" sz="2800" dirty="0"/>
              <a:t>Inhaltsangabe zu versehen</a:t>
            </a:r>
          </a:p>
          <a:p>
            <a:pPr>
              <a:spcAft>
                <a:spcPts val="1200"/>
              </a:spcAft>
            </a:pPr>
            <a:endParaRPr lang="de-DE" sz="2800" dirty="0" smtClean="0"/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311153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5. Abschlussarbeiten</a:t>
            </a:r>
            <a:endParaRPr lang="de-DE" sz="400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492232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Übergabe aller Unterlagen und Pakete an Wahlbehörde/Kreiswahlleitung:</a:t>
            </a:r>
          </a:p>
          <a:p>
            <a:pPr lvl="1">
              <a:spcAft>
                <a:spcPts val="1200"/>
              </a:spcAft>
            </a:pPr>
            <a:r>
              <a:rPr lang="de-DE" sz="2300" dirty="0"/>
              <a:t>Wahlniederschrift mit </a:t>
            </a:r>
            <a:r>
              <a:rPr lang="de-DE" sz="2300" dirty="0" smtClean="0"/>
              <a:t>Anlagen:</a:t>
            </a:r>
          </a:p>
          <a:p>
            <a:pPr lvl="2">
              <a:spcAft>
                <a:spcPts val="1200"/>
              </a:spcAft>
            </a:pPr>
            <a:r>
              <a:rPr lang="de-DE" sz="1900" dirty="0" smtClean="0"/>
              <a:t>Niederschrift über besondere Vorkommnisse</a:t>
            </a:r>
          </a:p>
          <a:p>
            <a:pPr lvl="2">
              <a:spcAft>
                <a:spcPts val="1200"/>
              </a:spcAft>
            </a:pPr>
            <a:r>
              <a:rPr lang="de-DE" sz="1900" dirty="0" smtClean="0"/>
              <a:t>Stimmzettel der Stapelgruppe 4</a:t>
            </a:r>
          </a:p>
          <a:p>
            <a:pPr lvl="2">
              <a:spcAft>
                <a:spcPts val="1200"/>
              </a:spcAft>
            </a:pPr>
            <a:r>
              <a:rPr lang="de-DE" sz="1900" dirty="0" smtClean="0"/>
              <a:t>Paket mit zurückgewiesenen nummerierten Wahlbriefen</a:t>
            </a:r>
          </a:p>
          <a:p>
            <a:pPr lvl="2">
              <a:spcAft>
                <a:spcPts val="1200"/>
              </a:spcAft>
            </a:pPr>
            <a:r>
              <a:rPr lang="de-DE" sz="1900" dirty="0" smtClean="0"/>
              <a:t>Auszählanleitung und Erfassungstabelle</a:t>
            </a:r>
            <a:endParaRPr lang="de-DE" sz="1900" dirty="0"/>
          </a:p>
          <a:p>
            <a:pPr lvl="1">
              <a:spcAft>
                <a:spcPts val="1200"/>
              </a:spcAft>
            </a:pPr>
            <a:r>
              <a:rPr lang="de-DE" sz="2300" dirty="0"/>
              <a:t>Pakete 1 – 5</a:t>
            </a:r>
          </a:p>
          <a:p>
            <a:pPr lvl="1">
              <a:spcAft>
                <a:spcPts val="1200"/>
              </a:spcAft>
            </a:pPr>
            <a:r>
              <a:rPr lang="de-DE" sz="2300" dirty="0" smtClean="0"/>
              <a:t>sonstige </a:t>
            </a:r>
            <a:r>
              <a:rPr lang="de-DE" sz="2300" dirty="0"/>
              <a:t>zur Verfügung gestellte Unterlagen und Gegenstände</a:t>
            </a:r>
          </a:p>
          <a:p>
            <a:pPr lvl="1">
              <a:spcAft>
                <a:spcPts val="1200"/>
              </a:spcAft>
            </a:pPr>
            <a:endParaRPr lang="de-DE" sz="2300" dirty="0" smtClean="0"/>
          </a:p>
          <a:p>
            <a:pPr lvl="1">
              <a:spcAft>
                <a:spcPts val="1200"/>
              </a:spcAft>
            </a:pPr>
            <a:endParaRPr lang="de-DE" sz="2300" dirty="0"/>
          </a:p>
        </p:txBody>
      </p:sp>
    </p:spTree>
    <p:extLst>
      <p:ext uri="{BB962C8B-B14F-4D97-AF65-F5344CB8AC3E}">
        <p14:creationId xmlns:p14="http://schemas.microsoft.com/office/powerpoint/2010/main" val="341277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de-DE" sz="4000" b="1" dirty="0" smtClean="0"/>
              <a:t>Herzlichen Dank </a:t>
            </a:r>
            <a:r>
              <a:rPr lang="de-DE" dirty="0" smtClean="0"/>
              <a:t>für Ihr Mitwirken</a:t>
            </a:r>
          </a:p>
          <a:p>
            <a:pPr marL="0" indent="0" algn="ctr">
              <a:buNone/>
            </a:pPr>
            <a:r>
              <a:rPr lang="de-DE" dirty="0" smtClean="0"/>
              <a:t>als Mitglied des </a:t>
            </a:r>
            <a:r>
              <a:rPr lang="de-DE" dirty="0"/>
              <a:t>B</a:t>
            </a:r>
            <a:r>
              <a:rPr lang="de-DE" dirty="0" smtClean="0"/>
              <a:t>riefwahlvorstandes</a:t>
            </a:r>
          </a:p>
          <a:p>
            <a:pPr marL="0" indent="0" algn="ctr">
              <a:buNone/>
            </a:pPr>
            <a:r>
              <a:rPr lang="de-DE" dirty="0" smtClean="0"/>
              <a:t>bei der Landtagswahl 2024!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94760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1. Aufgaben des Briefwahlvorstandes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/>
              <a:t>Anwesenheitspflichten des </a:t>
            </a:r>
            <a:r>
              <a:rPr lang="de-DE" sz="2800" dirty="0" smtClean="0"/>
              <a:t>Briefwahlvorstandes</a:t>
            </a:r>
            <a:r>
              <a:rPr lang="de-DE" sz="2800" dirty="0"/>
              <a:t>:</a:t>
            </a:r>
          </a:p>
          <a:p>
            <a:pPr lvl="1">
              <a:spcAft>
                <a:spcPts val="1200"/>
              </a:spcAft>
            </a:pPr>
            <a:r>
              <a:rPr lang="de-DE" sz="2300" b="1" dirty="0" smtClean="0"/>
              <a:t>während Vorbehandlung </a:t>
            </a:r>
            <a:r>
              <a:rPr lang="de-DE" sz="2300" dirty="0" smtClean="0"/>
              <a:t>der Wahlbriefe von etwa 15 - 18 Uhr:</a:t>
            </a:r>
          </a:p>
          <a:p>
            <a:pPr marL="812800" lvl="1" indent="0">
              <a:spcAft>
                <a:spcPts val="1200"/>
              </a:spcAft>
              <a:buNone/>
            </a:pPr>
            <a:r>
              <a:rPr lang="de-DE" sz="2300" b="1" dirty="0" smtClean="0"/>
              <a:t>mindestens drei</a:t>
            </a:r>
            <a:r>
              <a:rPr lang="de-DE" sz="2300" dirty="0" smtClean="0"/>
              <a:t> </a:t>
            </a:r>
            <a:r>
              <a:rPr lang="de-DE" sz="2300" dirty="0" err="1" smtClean="0"/>
              <a:t>MdBW</a:t>
            </a:r>
            <a:r>
              <a:rPr lang="de-DE" sz="2300" dirty="0" smtClean="0"/>
              <a:t> </a:t>
            </a:r>
            <a:r>
              <a:rPr lang="de-DE" sz="2300" dirty="0"/>
              <a:t>einschließlich </a:t>
            </a:r>
            <a:r>
              <a:rPr lang="de-DE" sz="2300" dirty="0" smtClean="0"/>
              <a:t>Briefwahlvorsteher/in und schriftführender Person oder die jeweilige </a:t>
            </a:r>
            <a:r>
              <a:rPr lang="de-DE" sz="2300" dirty="0"/>
              <a:t>Stellvertretung</a:t>
            </a:r>
          </a:p>
          <a:p>
            <a:pPr lvl="1">
              <a:spcAft>
                <a:spcPts val="1200"/>
              </a:spcAft>
            </a:pPr>
            <a:r>
              <a:rPr lang="de-DE" sz="2300" b="1" dirty="0"/>
              <a:t>während der Ermittlung und Feststellung </a:t>
            </a:r>
            <a:r>
              <a:rPr lang="de-DE" sz="2300" dirty="0"/>
              <a:t>des </a:t>
            </a:r>
            <a:r>
              <a:rPr lang="de-DE" sz="2300" dirty="0" smtClean="0"/>
              <a:t>Briefwahlergebnisses nach 18 Uhr:</a:t>
            </a:r>
          </a:p>
          <a:p>
            <a:pPr marL="812800" lvl="1" indent="0">
              <a:spcAft>
                <a:spcPts val="1200"/>
              </a:spcAft>
              <a:buNone/>
            </a:pPr>
            <a:r>
              <a:rPr lang="de-DE" sz="2300" b="1" dirty="0" smtClean="0"/>
              <a:t>möglichst </a:t>
            </a:r>
            <a:r>
              <a:rPr lang="de-DE" sz="2300" b="1" dirty="0"/>
              <a:t>alle</a:t>
            </a:r>
            <a:r>
              <a:rPr lang="de-DE" sz="2300" dirty="0"/>
              <a:t>, </a:t>
            </a:r>
            <a:r>
              <a:rPr lang="de-DE" sz="2300" dirty="0" smtClean="0"/>
              <a:t>jedoch </a:t>
            </a:r>
            <a:r>
              <a:rPr lang="de-DE" sz="2300" b="1" dirty="0" smtClean="0"/>
              <a:t>mindestens </a:t>
            </a:r>
            <a:r>
              <a:rPr lang="de-DE" sz="2300" b="1" dirty="0"/>
              <a:t>fünf </a:t>
            </a:r>
            <a:r>
              <a:rPr lang="de-DE" sz="2300" dirty="0" err="1" smtClean="0"/>
              <a:t>MdBW</a:t>
            </a:r>
            <a:r>
              <a:rPr lang="de-DE" sz="2300" dirty="0" smtClean="0"/>
              <a:t> </a:t>
            </a:r>
            <a:r>
              <a:rPr lang="de-DE" sz="2300" dirty="0"/>
              <a:t>einschließlich </a:t>
            </a:r>
            <a:r>
              <a:rPr lang="de-DE" sz="2300" dirty="0" smtClean="0"/>
              <a:t>Briefwahlvorsteher/in </a:t>
            </a:r>
            <a:r>
              <a:rPr lang="de-DE" sz="2300" dirty="0"/>
              <a:t>und schriftführender Person oder </a:t>
            </a:r>
            <a:r>
              <a:rPr lang="de-DE" sz="2300" dirty="0" smtClean="0"/>
              <a:t>die jeweilige Stellvertretung</a:t>
            </a:r>
            <a:endParaRPr lang="de-DE" sz="23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36931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1. Aufgaben des Briefwahlvorstandes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2164" y="1763713"/>
            <a:ext cx="9505056" cy="367310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Aufgaben </a:t>
            </a:r>
            <a:r>
              <a:rPr lang="de-DE" sz="2800" dirty="0">
                <a:solidFill>
                  <a:schemeClr val="accent5">
                    <a:lumMod val="50000"/>
                  </a:schemeClr>
                </a:solidFill>
              </a:rPr>
              <a:t>Briefw</a:t>
            </a:r>
            <a:r>
              <a:rPr lang="de-DE" sz="2800" dirty="0" smtClean="0">
                <a:solidFill>
                  <a:schemeClr val="accent5">
                    <a:lumMod val="50000"/>
                  </a:schemeClr>
                </a:solidFill>
              </a:rPr>
              <a:t>ahlvorsteher/in </a:t>
            </a:r>
            <a:r>
              <a:rPr lang="de-DE" sz="2800" dirty="0" smtClean="0"/>
              <a:t>(und Stellvertretung):</a:t>
            </a:r>
            <a:endParaRPr lang="de-DE" sz="2400" dirty="0" smtClean="0"/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Verteilung der Aufgaben auf die </a:t>
            </a:r>
            <a:r>
              <a:rPr lang="de-DE" sz="2400" dirty="0" err="1" smtClean="0"/>
              <a:t>MdBW</a:t>
            </a:r>
            <a:endParaRPr lang="de-DE" sz="2400" dirty="0" smtClean="0"/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Verpflichtung der </a:t>
            </a:r>
            <a:r>
              <a:rPr lang="de-DE" sz="2400" dirty="0" err="1" smtClean="0"/>
              <a:t>MdBW</a:t>
            </a:r>
            <a:r>
              <a:rPr lang="de-DE" sz="2400" dirty="0" smtClean="0"/>
              <a:t> zur unparteiischen Wahrnehmung des Amtes und zur Verschwiegenheit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Übermittlung der Bereitschafts- und Schnellmeldung an die Wahlbehörde / Kreiswahlleitung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81229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5" y="252239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1. Aufgaben des Briefwahlvorstandes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Aufgaben </a:t>
            </a:r>
            <a:r>
              <a:rPr lang="de-DE" sz="2800" dirty="0" smtClean="0">
                <a:solidFill>
                  <a:schemeClr val="accent5">
                    <a:lumMod val="50000"/>
                  </a:schemeClr>
                </a:solidFill>
              </a:rPr>
              <a:t>schriftführende Person</a:t>
            </a:r>
            <a:r>
              <a:rPr lang="de-DE" sz="2800" dirty="0" smtClean="0"/>
              <a:t> (und Stellvertretung):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Prüfung der Wahlscheine </a:t>
            </a:r>
            <a:r>
              <a:rPr lang="de-DE" sz="2400" dirty="0"/>
              <a:t>anhand des </a:t>
            </a:r>
            <a:r>
              <a:rPr lang="de-DE" sz="2400" dirty="0" smtClean="0"/>
              <a:t>Verzeichnisses </a:t>
            </a:r>
            <a:r>
              <a:rPr lang="de-DE" sz="2400" dirty="0"/>
              <a:t>der für ungültig erklärten </a:t>
            </a:r>
            <a:r>
              <a:rPr lang="de-DE" sz="2400" dirty="0" smtClean="0"/>
              <a:t>Wahlscheine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Ausfüllen der Erfassungstabelle mit Hilfe der Auszählanleitung</a:t>
            </a:r>
          </a:p>
          <a:p>
            <a:pPr lvl="1">
              <a:spcAft>
                <a:spcPts val="1200"/>
              </a:spcAft>
            </a:pPr>
            <a:r>
              <a:rPr lang="de-DE" sz="2400" dirty="0" smtClean="0"/>
              <a:t>Ausfüllen der Wahlniederschrift</a:t>
            </a:r>
          </a:p>
          <a:p>
            <a:pPr>
              <a:spcAft>
                <a:spcPts val="1200"/>
              </a:spcAft>
            </a:pPr>
            <a:r>
              <a:rPr lang="de-DE" sz="2800" dirty="0" smtClean="0"/>
              <a:t>Aufgaben </a:t>
            </a:r>
            <a:r>
              <a:rPr lang="de-DE" sz="2800" dirty="0">
                <a:solidFill>
                  <a:schemeClr val="accent5">
                    <a:lumMod val="50000"/>
                  </a:schemeClr>
                </a:solidFill>
              </a:rPr>
              <a:t>übrige </a:t>
            </a:r>
            <a:r>
              <a:rPr lang="de-DE" sz="2800" dirty="0" err="1" smtClean="0">
                <a:solidFill>
                  <a:schemeClr val="accent5">
                    <a:lumMod val="50000"/>
                  </a:schemeClr>
                </a:solidFill>
              </a:rPr>
              <a:t>MdBW</a:t>
            </a:r>
            <a:r>
              <a:rPr lang="de-DE" sz="2800" dirty="0"/>
              <a:t>:</a:t>
            </a:r>
          </a:p>
          <a:p>
            <a:pPr lvl="1">
              <a:spcAft>
                <a:spcPts val="1200"/>
              </a:spcAft>
            </a:pPr>
            <a:r>
              <a:rPr lang="de-DE" sz="2400" dirty="0"/>
              <a:t>Unterstützung bei Vorbehandlung der Wahlbriefe</a:t>
            </a:r>
          </a:p>
          <a:p>
            <a:pPr lvl="1">
              <a:spcAft>
                <a:spcPts val="1200"/>
              </a:spcAft>
            </a:pPr>
            <a:r>
              <a:rPr lang="de-DE" sz="2400" dirty="0"/>
              <a:t>Zählung von Stimmzetteln bei der </a:t>
            </a:r>
            <a:r>
              <a:rPr lang="de-DE" sz="2400" dirty="0" smtClean="0"/>
              <a:t>Ergebnisermittlung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99362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1530276" y="3792860"/>
            <a:ext cx="7486650" cy="1931987"/>
          </a:xfrm>
        </p:spPr>
        <p:txBody>
          <a:bodyPr/>
          <a:lstStyle/>
          <a:p>
            <a:r>
              <a:rPr lang="de-DE" dirty="0" smtClean="0"/>
              <a:t>2. Vorbereitung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smtClean="0"/>
              <a:t>Schulung Wahlvorstände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87980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62324" y="215900"/>
            <a:ext cx="5688632" cy="1260475"/>
          </a:xfrm>
        </p:spPr>
        <p:txBody>
          <a:bodyPr anchor="ctr" anchorCtr="0"/>
          <a:lstStyle/>
          <a:p>
            <a:r>
              <a:rPr lang="de-DE" sz="4000" dirty="0" smtClean="0"/>
              <a:t>2. Vorbereitung</a:t>
            </a:r>
            <a:endParaRPr lang="de-DE" sz="4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9FDF-327A-4F50-9D96-8F0822D8651C}" type="datetime1">
              <a:rPr lang="de-DE" altLang="de-DE" smtClean="0"/>
              <a:t>29.08.2024</a:t>
            </a:fld>
            <a:endParaRPr lang="de-DE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alt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36248" cy="49911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sz="2800" dirty="0" smtClean="0"/>
              <a:t>Beginn der Tätigkeit am Wahltag gegen 15 Uhr</a:t>
            </a:r>
          </a:p>
          <a:p>
            <a:pPr>
              <a:spcAft>
                <a:spcPts val="1200"/>
              </a:spcAft>
            </a:pPr>
            <a:r>
              <a:rPr lang="de-DE" altLang="de-DE" sz="2800" dirty="0" smtClean="0"/>
              <a:t>vor Beginn zu klären: </a:t>
            </a:r>
          </a:p>
          <a:p>
            <a:pPr lvl="1">
              <a:spcAft>
                <a:spcPts val="1200"/>
              </a:spcAft>
            </a:pPr>
            <a:r>
              <a:rPr lang="de-DE" sz="2400" dirty="0"/>
              <a:t>Sind die </a:t>
            </a:r>
            <a:r>
              <a:rPr lang="de-DE" sz="2400" dirty="0" smtClean="0"/>
              <a:t>gesetzlichen </a:t>
            </a:r>
            <a:r>
              <a:rPr lang="de-DE" sz="2400" dirty="0"/>
              <a:t>Grundlagen für die </a:t>
            </a:r>
            <a:r>
              <a:rPr lang="de-DE" sz="2400" dirty="0" smtClean="0"/>
              <a:t>Wahl vorhanden (</a:t>
            </a:r>
            <a:r>
              <a:rPr lang="de-DE" sz="2400" b="1" dirty="0" smtClean="0"/>
              <a:t>Landeswahlgesetz </a:t>
            </a:r>
            <a:r>
              <a:rPr lang="de-DE" sz="2400" b="1" dirty="0"/>
              <a:t>und </a:t>
            </a:r>
            <a:r>
              <a:rPr lang="de-DE" sz="2400" b="1" dirty="0" smtClean="0"/>
              <a:t>Landeswahlverordnung)</a:t>
            </a:r>
            <a:r>
              <a:rPr lang="de-DE" sz="2400" dirty="0" smtClean="0"/>
              <a:t>? </a:t>
            </a:r>
          </a:p>
          <a:p>
            <a:pPr lvl="1">
              <a:spcAft>
                <a:spcPts val="1200"/>
              </a:spcAft>
            </a:pPr>
            <a:r>
              <a:rPr lang="de-DE" altLang="de-DE" sz="2400" dirty="0" smtClean="0"/>
              <a:t>Liegen </a:t>
            </a:r>
            <a:r>
              <a:rPr lang="de-DE" altLang="de-DE" sz="2400" dirty="0"/>
              <a:t>die folgenden Dokumente und Hilfsmittel des LWL vor?</a:t>
            </a:r>
          </a:p>
          <a:p>
            <a:pPr marL="1076325" lvl="2" indent="-266700">
              <a:spcAft>
                <a:spcPts val="1200"/>
              </a:spcAft>
            </a:pPr>
            <a:r>
              <a:rPr lang="de-DE" altLang="de-DE" sz="2000" b="1" dirty="0">
                <a:solidFill>
                  <a:srgbClr val="000000"/>
                </a:solidFill>
              </a:rPr>
              <a:t>„Auszählung der Stimmen </a:t>
            </a:r>
            <a:r>
              <a:rPr lang="de-DE" altLang="de-DE" sz="2000" b="1" dirty="0" smtClean="0">
                <a:solidFill>
                  <a:srgbClr val="000000"/>
                </a:solidFill>
              </a:rPr>
              <a:t>(Briefwahl</a:t>
            </a:r>
            <a:r>
              <a:rPr lang="de-DE" altLang="de-DE" sz="2000" b="1" dirty="0">
                <a:solidFill>
                  <a:srgbClr val="000000"/>
                </a:solidFill>
              </a:rPr>
              <a:t>)“</a:t>
            </a:r>
          </a:p>
          <a:p>
            <a:pPr marL="1076325" lvl="2" indent="-266700">
              <a:spcAft>
                <a:spcPts val="1200"/>
              </a:spcAft>
            </a:pPr>
            <a:r>
              <a:rPr lang="de-DE" altLang="de-DE" sz="2000" b="1" dirty="0">
                <a:solidFill>
                  <a:srgbClr val="000000"/>
                </a:solidFill>
              </a:rPr>
              <a:t>„Erfassungstabelle für Wahlergebnis und Schnellmeldung</a:t>
            </a:r>
            <a:r>
              <a:rPr lang="de-DE" altLang="de-DE" sz="2000" b="1" dirty="0" smtClean="0">
                <a:solidFill>
                  <a:srgbClr val="000000"/>
                </a:solidFill>
              </a:rPr>
              <a:t>“</a:t>
            </a:r>
          </a:p>
          <a:p>
            <a:pPr marL="1076325" lvl="2" indent="-266700">
              <a:spcAft>
                <a:spcPts val="1200"/>
              </a:spcAft>
            </a:pPr>
            <a:r>
              <a:rPr lang="de-DE" altLang="de-DE" sz="2000" dirty="0" smtClean="0">
                <a:solidFill>
                  <a:srgbClr val="000000"/>
                </a:solidFill>
              </a:rPr>
              <a:t>Sortierblätter für die Zuordnung der Wahlbriefe und Stimmzettel</a:t>
            </a:r>
            <a:endParaRPr lang="de-DE" altLang="de-DE" sz="2000" dirty="0">
              <a:solidFill>
                <a:srgbClr val="000000"/>
              </a:solidFill>
            </a:endParaRPr>
          </a:p>
          <a:p>
            <a:pPr marL="1076325" lvl="2" indent="-266700">
              <a:spcAft>
                <a:spcPts val="1200"/>
              </a:spcAft>
            </a:pPr>
            <a:r>
              <a:rPr lang="de-DE" altLang="de-DE" sz="2000" dirty="0">
                <a:solidFill>
                  <a:srgbClr val="000000"/>
                </a:solidFill>
              </a:rPr>
              <a:t>„Hinweise für die Mitglieder der Wahlvorstände und Briefwahlvorstände“ </a:t>
            </a:r>
          </a:p>
          <a:p>
            <a:pPr>
              <a:spcAft>
                <a:spcPts val="1200"/>
              </a:spcAft>
            </a:pPr>
            <a:endParaRPr lang="de-DE" sz="2800" dirty="0" smtClean="0"/>
          </a:p>
        </p:txBody>
      </p:sp>
    </p:spTree>
    <p:extLst>
      <p:ext uri="{BB962C8B-B14F-4D97-AF65-F5344CB8AC3E}">
        <p14:creationId xmlns:p14="http://schemas.microsoft.com/office/powerpoint/2010/main" val="64598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5-folienmaster2012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2036</Words>
  <Application>Microsoft Office PowerPoint</Application>
  <PresentationFormat>Benutzerdefiniert</PresentationFormat>
  <Paragraphs>330</Paragraphs>
  <Slides>46</Slides>
  <Notes>24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51" baseType="lpstr">
      <vt:lpstr>Arial</vt:lpstr>
      <vt:lpstr>Arial Narrow</vt:lpstr>
      <vt:lpstr>Calibri</vt:lpstr>
      <vt:lpstr>Symbol</vt:lpstr>
      <vt:lpstr>05-folienmaster2012</vt:lpstr>
      <vt:lpstr> Landtagswahl 2024</vt:lpstr>
      <vt:lpstr>Inhalt der Schulung</vt:lpstr>
      <vt:lpstr>PowerPoint-Präsentation</vt:lpstr>
      <vt:lpstr>1. Aufgaben des Briefwahlvorstandes</vt:lpstr>
      <vt:lpstr>1. Aufgaben des Briefwahlvorstandes</vt:lpstr>
      <vt:lpstr>1. Aufgaben des Briefwahlvorstandes</vt:lpstr>
      <vt:lpstr>1. Aufgaben des Briefwahlvorstandes</vt:lpstr>
      <vt:lpstr>PowerPoint-Präsentation</vt:lpstr>
      <vt:lpstr>2. Vorbereitung</vt:lpstr>
      <vt:lpstr>2. Vorbereitung</vt:lpstr>
      <vt:lpstr>2. Vorbereitung</vt:lpstr>
      <vt:lpstr>2. Vorbereitung</vt:lpstr>
      <vt:lpstr>PowerPoint-Präsentation</vt:lpstr>
      <vt:lpstr>3. Vorbehandlung der Wahlbriefe</vt:lpstr>
      <vt:lpstr>3. Vorbehandlung der Wahlbriefe</vt:lpstr>
      <vt:lpstr>3. Vorbehandlung der Wahlbriefe</vt:lpstr>
      <vt:lpstr>PowerPoint-Präsentation</vt:lpstr>
      <vt:lpstr>3. Vorbehandlung der Wahlbriefe</vt:lpstr>
      <vt:lpstr>3. Vorbehandlung der Wahlbriefe</vt:lpstr>
      <vt:lpstr>3. Vorbehandlung der Wahlbriefe</vt:lpstr>
      <vt:lpstr>3. Vorbehandlung der Wahlbriefe</vt:lpstr>
      <vt:lpstr>3. Vorbehandlung der Wahlbriefe</vt:lpstr>
      <vt:lpstr>PowerPoint-Präsentation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4. Ermittlung des Briefwahlergebnisses</vt:lpstr>
      <vt:lpstr>PowerPoint-Präsentation</vt:lpstr>
      <vt:lpstr>5. Abschlussarbeiten</vt:lpstr>
      <vt:lpstr>5. Abschlussarbeiten</vt:lpstr>
      <vt:lpstr>PowerPoint-Präsentation</vt:lpstr>
    </vt:vector>
  </TitlesOfParts>
  <Company>ZIT-BB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Sokol, Christopher</dc:creator>
  <cp:lastModifiedBy>Hindenberg Jessica</cp:lastModifiedBy>
  <cp:revision>402</cp:revision>
  <dcterms:created xsi:type="dcterms:W3CDTF">2016-11-09T11:44:35Z</dcterms:created>
  <dcterms:modified xsi:type="dcterms:W3CDTF">2024-08-29T09:59:57Z</dcterms:modified>
</cp:coreProperties>
</file>