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5"/>
  </p:notesMasterIdLst>
  <p:sldIdLst>
    <p:sldId id="256" r:id="rId2"/>
    <p:sldId id="257" r:id="rId3"/>
    <p:sldId id="300" r:id="rId4"/>
    <p:sldId id="258" r:id="rId5"/>
    <p:sldId id="270" r:id="rId6"/>
    <p:sldId id="269" r:id="rId7"/>
    <p:sldId id="267" r:id="rId8"/>
    <p:sldId id="268" r:id="rId9"/>
    <p:sldId id="301" r:id="rId10"/>
    <p:sldId id="259" r:id="rId11"/>
    <p:sldId id="278" r:id="rId12"/>
    <p:sldId id="277" r:id="rId13"/>
    <p:sldId id="271" r:id="rId14"/>
    <p:sldId id="281" r:id="rId15"/>
    <p:sldId id="302" r:id="rId16"/>
    <p:sldId id="279" r:id="rId17"/>
    <p:sldId id="305" r:id="rId18"/>
    <p:sldId id="260" r:id="rId19"/>
    <p:sldId id="285" r:id="rId20"/>
    <p:sldId id="265" r:id="rId21"/>
    <p:sldId id="355" r:id="rId22"/>
    <p:sldId id="290" r:id="rId23"/>
    <p:sldId id="297" r:id="rId24"/>
    <p:sldId id="282" r:id="rId25"/>
    <p:sldId id="291" r:id="rId26"/>
    <p:sldId id="298" r:id="rId27"/>
    <p:sldId id="262" r:id="rId28"/>
    <p:sldId id="294" r:id="rId29"/>
    <p:sldId id="296" r:id="rId30"/>
    <p:sldId id="306" r:id="rId31"/>
    <p:sldId id="333" r:id="rId32"/>
    <p:sldId id="337" r:id="rId33"/>
    <p:sldId id="266" r:id="rId34"/>
    <p:sldId id="356" r:id="rId35"/>
    <p:sldId id="309" r:id="rId36"/>
    <p:sldId id="338" r:id="rId37"/>
    <p:sldId id="311" r:id="rId38"/>
    <p:sldId id="357" r:id="rId39"/>
    <p:sldId id="358" r:id="rId40"/>
    <p:sldId id="359" r:id="rId41"/>
    <p:sldId id="360" r:id="rId42"/>
    <p:sldId id="310" r:id="rId43"/>
    <p:sldId id="361" r:id="rId44"/>
    <p:sldId id="362" r:id="rId45"/>
    <p:sldId id="316" r:id="rId46"/>
    <p:sldId id="320" r:id="rId47"/>
    <p:sldId id="363" r:id="rId48"/>
    <p:sldId id="364" r:id="rId49"/>
    <p:sldId id="373" r:id="rId50"/>
    <p:sldId id="365" r:id="rId51"/>
    <p:sldId id="366" r:id="rId52"/>
    <p:sldId id="374" r:id="rId53"/>
    <p:sldId id="367" r:id="rId54"/>
    <p:sldId id="368" r:id="rId55"/>
    <p:sldId id="375" r:id="rId56"/>
    <p:sldId id="376" r:id="rId57"/>
    <p:sldId id="377" r:id="rId58"/>
    <p:sldId id="372" r:id="rId59"/>
    <p:sldId id="331" r:id="rId60"/>
    <p:sldId id="307" r:id="rId61"/>
    <p:sldId id="332" r:id="rId62"/>
    <p:sldId id="378" r:id="rId63"/>
    <p:sldId id="334" r:id="rId64"/>
  </p:sldIdLst>
  <p:sldSz cx="10693400" cy="756126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81">
          <p15:clr>
            <a:srgbClr val="A4A3A4"/>
          </p15:clr>
        </p15:guide>
        <p15:guide id="2" orient="horz" pos="4536">
          <p15:clr>
            <a:srgbClr val="A4A3A4"/>
          </p15:clr>
        </p15:guide>
        <p15:guide id="3" orient="horz" pos="952">
          <p15:clr>
            <a:srgbClr val="A4A3A4"/>
          </p15:clr>
        </p15:guide>
        <p15:guide id="4" orient="horz" pos="771">
          <p15:clr>
            <a:srgbClr val="A4A3A4"/>
          </p15:clr>
        </p15:guide>
        <p15:guide id="5" orient="horz" pos="385">
          <p15:clr>
            <a:srgbClr val="A4A3A4"/>
          </p15:clr>
        </p15:guide>
        <p15:guide id="6" pos="6520">
          <p15:clr>
            <a:srgbClr val="A4A3A4"/>
          </p15:clr>
        </p15:guide>
        <p15:guide id="7" pos="1236">
          <p15:clr>
            <a:srgbClr val="A4A3A4"/>
          </p15:clr>
        </p15:guide>
        <p15:guide id="8" pos="5364">
          <p15:clr>
            <a:srgbClr val="A4A3A4"/>
          </p15:clr>
        </p15:guide>
        <p15:guide id="9" pos="48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m, Frederike" initials="AF" lastIdx="15" clrIdx="0">
    <p:extLst>
      <p:ext uri="{19B8F6BF-5375-455C-9EA6-DF929625EA0E}">
        <p15:presenceInfo xmlns:p15="http://schemas.microsoft.com/office/powerpoint/2012/main" userId="Alm, Frederike" providerId="None"/>
      </p:ext>
    </p:extLst>
  </p:cmAuthor>
  <p:cmAuthor id="2" name="Förster, Dr. Matthias" initials="FDM" lastIdx="1" clrIdx="1">
    <p:extLst>
      <p:ext uri="{19B8F6BF-5375-455C-9EA6-DF929625EA0E}">
        <p15:presenceInfo xmlns:p15="http://schemas.microsoft.com/office/powerpoint/2012/main" userId="Förster, Dr. Matthias" providerId="None"/>
      </p:ext>
    </p:extLst>
  </p:cmAuthor>
  <p:cmAuthor id="3" name="Sokol, Christopher" initials="SC" lastIdx="30" clrIdx="2">
    <p:extLst>
      <p:ext uri="{19B8F6BF-5375-455C-9EA6-DF929625EA0E}">
        <p15:presenceInfo xmlns:p15="http://schemas.microsoft.com/office/powerpoint/2012/main" userId="Sokol, Christoph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FF1512"/>
    <a:srgbClr val="E3E4E4"/>
    <a:srgbClr val="F0F1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1" autoAdjust="0"/>
    <p:restoredTop sz="94910" autoAdjust="0"/>
  </p:normalViewPr>
  <p:slideViewPr>
    <p:cSldViewPr>
      <p:cViewPr varScale="1">
        <p:scale>
          <a:sx n="99" d="100"/>
          <a:sy n="99" d="100"/>
        </p:scale>
        <p:origin x="1476" y="90"/>
      </p:cViewPr>
      <p:guideLst>
        <p:guide orient="horz" pos="181"/>
        <p:guide orient="horz" pos="4536"/>
        <p:guide orient="horz" pos="952"/>
        <p:guide orient="horz" pos="771"/>
        <p:guide orient="horz" pos="385"/>
        <p:guide pos="6520"/>
        <p:guide pos="1236"/>
        <p:guide pos="5364"/>
        <p:guide pos="48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9C1046-2E98-4FD6-AF0D-F3A3B60AE314}" type="datetimeFigureOut">
              <a:rPr lang="de-DE" smtClean="0"/>
              <a:t>29.08.2024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677305-B445-4E6C-8C54-C14D7D48DA8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8967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7305-B445-4E6C-8C54-C14D7D48DA8E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22022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Hinweis:</a:t>
            </a:r>
          </a:p>
          <a:p>
            <a:r>
              <a:rPr lang="de-DE" dirty="0" smtClean="0"/>
              <a:t>auf „(§ 56 Absatz 6 Nummer 5a BWO)“ oder „(§ 107c StGB)“ </a:t>
            </a:r>
            <a:r>
              <a:rPr lang="de-DE" baseline="0" dirty="0" smtClean="0"/>
              <a:t>klicken, um den Text des Paragraphen anzuzeigen</a:t>
            </a:r>
            <a:r>
              <a:rPr lang="de-DE" sz="1200" dirty="0" smtClean="0">
                <a:sym typeface="Symbol" panose="05050102010706020507" pitchFamily="18" charset="2"/>
              </a:rPr>
              <a:t/>
            </a:r>
            <a:br>
              <a:rPr lang="de-DE" sz="1200" dirty="0" smtClean="0">
                <a:sym typeface="Symbol" panose="05050102010706020507" pitchFamily="18" charset="2"/>
              </a:rPr>
            </a:b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7305-B445-4E6C-8C54-C14D7D48DA8E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58172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Hinweis:</a:t>
            </a:r>
          </a:p>
          <a:p>
            <a:r>
              <a:rPr lang="de-DE" dirty="0" smtClean="0"/>
              <a:t>auf „(§ 31 BWahlG)“ </a:t>
            </a:r>
            <a:r>
              <a:rPr lang="de-DE" baseline="0" dirty="0" smtClean="0"/>
              <a:t>klicken, um den Text des Paragraphen anzuzeigen</a:t>
            </a:r>
            <a:endParaRPr lang="de-DE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7305-B445-4E6C-8C54-C14D7D48DA8E}" type="slidenum">
              <a:rPr lang="de-DE" smtClean="0"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43998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7305-B445-4E6C-8C54-C14D7D48DA8E}" type="slidenum">
              <a:rPr lang="de-DE" smtClean="0"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49978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7305-B445-4E6C-8C54-C14D7D48DA8E}" type="slidenum">
              <a:rPr lang="de-DE" smtClean="0"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44156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7305-B445-4E6C-8C54-C14D7D48DA8E}" type="slidenum">
              <a:rPr lang="de-DE" smtClean="0"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60922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7305-B445-4E6C-8C54-C14D7D48DA8E}" type="slidenum">
              <a:rPr lang="de-DE" smtClean="0"/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72642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7305-B445-4E6C-8C54-C14D7D48DA8E}" type="slidenum">
              <a:rPr lang="de-DE" smtClean="0"/>
              <a:t>46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43861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7305-B445-4E6C-8C54-C14D7D48DA8E}" type="slidenum">
              <a:rPr lang="de-DE" smtClean="0"/>
              <a:t>48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34808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7305-B445-4E6C-8C54-C14D7D48DA8E}" type="slidenum">
              <a:rPr lang="de-DE" smtClean="0"/>
              <a:t>49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55980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7305-B445-4E6C-8C54-C14D7D48DA8E}" type="slidenum">
              <a:rPr lang="de-DE" smtClean="0"/>
              <a:t>51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89479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7305-B445-4E6C-8C54-C14D7D48DA8E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32271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7305-B445-4E6C-8C54-C14D7D48DA8E}" type="slidenum">
              <a:rPr lang="de-DE" smtClean="0"/>
              <a:t>52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1167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7305-B445-4E6C-8C54-C14D7D48DA8E}" type="slidenum">
              <a:rPr lang="de-DE" smtClean="0"/>
              <a:t>53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68153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7305-B445-4E6C-8C54-C14D7D48DA8E}" type="slidenum">
              <a:rPr lang="de-DE" smtClean="0"/>
              <a:t>54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45660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7305-B445-4E6C-8C54-C14D7D48DA8E}" type="slidenum">
              <a:rPr lang="de-DE" smtClean="0"/>
              <a:t>55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4449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7305-B445-4E6C-8C54-C14D7D48DA8E}" type="slidenum">
              <a:rPr lang="de-DE" smtClean="0"/>
              <a:t>56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599606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7305-B445-4E6C-8C54-C14D7D48DA8E}" type="slidenum">
              <a:rPr lang="de-DE" smtClean="0"/>
              <a:t>57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913751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7305-B445-4E6C-8C54-C14D7D48DA8E}" type="slidenum">
              <a:rPr lang="de-DE" smtClean="0"/>
              <a:t>61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948260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7305-B445-4E6C-8C54-C14D7D48DA8E}" type="slidenum">
              <a:rPr lang="de-DE" smtClean="0"/>
              <a:t>62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07580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7305-B445-4E6C-8C54-C14D7D48DA8E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20133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7305-B445-4E6C-8C54-C14D7D48DA8E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54698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7305-B445-4E6C-8C54-C14D7D48DA8E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46468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dirty="0" smtClean="0"/>
              <a:t/>
            </a:r>
            <a:br>
              <a:rPr lang="de-DE" sz="1200" dirty="0" smtClean="0"/>
            </a:b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7305-B445-4E6C-8C54-C14D7D48DA8E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73739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de-DE" sz="1200" i="1" dirty="0" smtClean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de-DE" sz="1200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7305-B445-4E6C-8C54-C14D7D48DA8E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93122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7305-B445-4E6C-8C54-C14D7D48DA8E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63353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Hinweis:</a:t>
            </a:r>
          </a:p>
          <a:p>
            <a:r>
              <a:rPr lang="de-DE" dirty="0" smtClean="0"/>
              <a:t>auf „(§</a:t>
            </a:r>
            <a:r>
              <a:rPr lang="de-DE" baseline="0" dirty="0" smtClean="0"/>
              <a:t> 107a StGB)“ klicken, um den Text des Paragraphen anzuzeigen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7305-B445-4E6C-8C54-C14D7D48DA8E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4869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01688" y="2349500"/>
            <a:ext cx="9090025" cy="1620838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603375" y="4284663"/>
            <a:ext cx="7486650" cy="1931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dirty="0" smtClean="0"/>
              <a:t>Formatvorlage des Untertitelmasters durch Klicken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081C4A9-5FDA-4AFB-A120-7AC82B5C792B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 dirty="0" smtClean="0"/>
              <a:t>Schulung Wahlvorstände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7678826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3425" cy="126047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34988" y="1763713"/>
            <a:ext cx="9623425" cy="4991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D80314A-0AAF-4A15-BB17-54E22739D709}" type="datetime1">
              <a:rPr lang="de-DE" altLang="de-DE" smtClean="0"/>
              <a:t>29.08.2024</a:t>
            </a:fld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702049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753350" y="303213"/>
            <a:ext cx="2405063" cy="6451600"/>
          </a:xfrm>
          <a:prstGeom prst="rect">
            <a:avLst/>
          </a:prstGeo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34988" y="303213"/>
            <a:ext cx="7065962" cy="64516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A6E0EB2-861D-438A-B56A-2D6763A8779D}" type="datetime1">
              <a:rPr lang="de-DE" altLang="de-DE" smtClean="0"/>
              <a:t>29.08.2024</a:t>
            </a:fld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138359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3425" cy="126047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4988" y="1763713"/>
            <a:ext cx="9623425" cy="4991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 dirty="0" smtClean="0"/>
              <a:t>Schulung Wahlvorstände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420114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4550" y="4859338"/>
            <a:ext cx="9090025" cy="15017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44550" y="3205163"/>
            <a:ext cx="9090025" cy="16541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8343C9E-6B87-4CD8-BFF5-03213681374E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990507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3425" cy="126047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34988" y="1763713"/>
            <a:ext cx="4735512" cy="4991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422900" y="1763713"/>
            <a:ext cx="4735513" cy="4991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9BF1E72-D340-4C5E-BBC6-D0F69621738D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909375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3425" cy="1260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4988" y="1692275"/>
            <a:ext cx="4724400" cy="7048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34988" y="2397125"/>
            <a:ext cx="4724400" cy="43576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432425" y="1692275"/>
            <a:ext cx="4725988" cy="7048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432425" y="2397125"/>
            <a:ext cx="4725988" cy="43576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3AAD2A-6768-476E-8F86-0ED63A3C03D1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592646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3425" cy="126047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CA21ADE-76B3-415D-BFA6-5CFB3369750B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398251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E0605C6-DE63-4C10-9E19-719DB5E3AAB9}" type="datetime1">
              <a:rPr lang="de-DE" altLang="de-DE" smtClean="0"/>
              <a:t>29.08.2024</a:t>
            </a:fld>
            <a:endParaRPr lang="de-DE" alt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15931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301625"/>
            <a:ext cx="3517900" cy="1281113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181475" y="301625"/>
            <a:ext cx="5976938" cy="645318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34988" y="1582738"/>
            <a:ext cx="3517900" cy="5172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609B776-6C0B-43BA-BAE2-4718DB88B3A8}" type="datetime1">
              <a:rPr lang="de-DE" altLang="de-DE" smtClean="0"/>
              <a:t>29.08.2024</a:t>
            </a:fld>
            <a:endParaRPr lang="de-DE" alt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576241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95500" y="5292725"/>
            <a:ext cx="6416675" cy="62547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095500" y="676275"/>
            <a:ext cx="6416675" cy="45354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095500" y="5918200"/>
            <a:ext cx="6416675" cy="8874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5038B00-4DE9-4687-BB66-4A480ABC5D2C}" type="datetime1">
              <a:rPr lang="de-DE" altLang="de-DE" smtClean="0"/>
              <a:t>29.08.2024</a:t>
            </a:fld>
            <a:endParaRPr lang="de-DE" alt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4082027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7200900"/>
            <a:ext cx="10688638" cy="360363"/>
          </a:xfrm>
          <a:prstGeom prst="rect">
            <a:avLst/>
          </a:prstGeom>
          <a:solidFill>
            <a:srgbClr val="E3E4E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74700" y="7200900"/>
            <a:ext cx="2519363" cy="287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defTabSz="995363">
              <a:defRPr sz="1200">
                <a:latin typeface="Arial Narrow" pitchFamily="34" charset="0"/>
              </a:defRPr>
            </a:lvl1pPr>
          </a:lstStyle>
          <a:p>
            <a:fld id="{AD6D4E8B-45AF-4F24-8582-DEAC5850F9DF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2838" y="7200900"/>
            <a:ext cx="3598862" cy="287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defTabSz="995363">
              <a:defRPr sz="1200">
                <a:latin typeface="Arial Narrow" pitchFamily="34" charset="0"/>
              </a:defRPr>
            </a:lvl1pPr>
          </a:lstStyle>
          <a:p>
            <a:r>
              <a:rPr lang="de-DE" altLang="de-DE" dirty="0" smtClean="0"/>
              <a:t>Schulung Wahlvorstände</a:t>
            </a:r>
            <a:endParaRPr lang="de-DE" altLang="de-DE" dirty="0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10688638" cy="1511300"/>
          </a:xfrm>
          <a:prstGeom prst="rect">
            <a:avLst/>
          </a:prstGeom>
          <a:solidFill>
            <a:srgbClr val="E3E4E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pic>
        <p:nvPicPr>
          <p:cNvPr id="1033" name="Picture 9" descr="BB_RGB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00" y="287338"/>
            <a:ext cx="1187450" cy="925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Line 11"/>
          <p:cNvSpPr>
            <a:spLocks noChangeShapeType="1"/>
          </p:cNvSpPr>
          <p:nvPr/>
        </p:nvSpPr>
        <p:spPr bwMode="auto">
          <a:xfrm>
            <a:off x="7651750" y="287338"/>
            <a:ext cx="9525" cy="9366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036" name="Text Box 12"/>
          <p:cNvSpPr txBox="1">
            <a:spLocks noChangeArrowheads="1"/>
          </p:cNvSpPr>
          <p:nvPr/>
        </p:nvSpPr>
        <p:spPr bwMode="auto">
          <a:xfrm>
            <a:off x="2862263" y="3240088"/>
            <a:ext cx="13684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9953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defTabSz="9953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defTabSz="9953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defTabSz="9953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defTabSz="9953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endParaRPr lang="de-DE" altLang="de-DE"/>
          </a:p>
        </p:txBody>
      </p:sp>
      <p:sp>
        <p:nvSpPr>
          <p:cNvPr id="1037" name="Text Box 13"/>
          <p:cNvSpPr txBox="1">
            <a:spLocks noChangeArrowheads="1"/>
          </p:cNvSpPr>
          <p:nvPr/>
        </p:nvSpPr>
        <p:spPr bwMode="auto">
          <a:xfrm>
            <a:off x="3617913" y="2736850"/>
            <a:ext cx="20526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9953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defTabSz="9953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defTabSz="9953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defTabSz="9953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defTabSz="9953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endParaRPr lang="de-DE" altLang="de-DE"/>
          </a:p>
        </p:txBody>
      </p:sp>
      <p:sp>
        <p:nvSpPr>
          <p:cNvPr id="1038" name="Text Box 14"/>
          <p:cNvSpPr txBox="1">
            <a:spLocks noChangeArrowheads="1"/>
          </p:cNvSpPr>
          <p:nvPr/>
        </p:nvSpPr>
        <p:spPr bwMode="auto">
          <a:xfrm>
            <a:off x="7759700" y="7200900"/>
            <a:ext cx="2519363" cy="287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9953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defTabSz="9953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defTabSz="9953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defTabSz="9953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defTabSz="9953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>
              <a:spcBef>
                <a:spcPct val="50000"/>
              </a:spcBef>
            </a:pPr>
            <a:fld id="{FF361B66-AB4E-4735-A223-4CBB547CFE23}" type="slidenum">
              <a:rPr lang="de-DE" altLang="de-DE" sz="1200" smtClean="0">
                <a:latin typeface="Arial Narrow" pitchFamily="34" charset="0"/>
              </a:rPr>
              <a:t>‹Nr.›</a:t>
            </a:fld>
            <a:endParaRPr lang="de-DE" altLang="de-DE" sz="1200" dirty="0">
              <a:latin typeface="Arial Narrow" pitchFamily="34" charset="0"/>
            </a:endParaRPr>
          </a:p>
        </p:txBody>
      </p:sp>
      <p:sp>
        <p:nvSpPr>
          <p:cNvPr id="1039" name="Text Box 15"/>
          <p:cNvSpPr txBox="1">
            <a:spLocks noChangeArrowheads="1"/>
          </p:cNvSpPr>
          <p:nvPr/>
        </p:nvSpPr>
        <p:spPr bwMode="auto">
          <a:xfrm>
            <a:off x="7686675" y="96838"/>
            <a:ext cx="2773363" cy="1246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9953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defTabSz="9953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defTabSz="9953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defTabSz="9953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defTabSz="9953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ts val="3000"/>
              </a:lnSpc>
            </a:pPr>
            <a:endParaRPr lang="de-DE" altLang="de-DE" sz="2500" b="1" dirty="0">
              <a:latin typeface="Arial Narrow" pitchFamily="34" charset="0"/>
            </a:endParaRPr>
          </a:p>
          <a:p>
            <a:pPr>
              <a:lnSpc>
                <a:spcPts val="3000"/>
              </a:lnSpc>
            </a:pPr>
            <a:r>
              <a:rPr lang="de-DE" altLang="de-DE" sz="2500" b="1" dirty="0" smtClean="0">
                <a:latin typeface="Arial Narrow" pitchFamily="34" charset="0"/>
              </a:rPr>
              <a:t>Der</a:t>
            </a:r>
          </a:p>
          <a:p>
            <a:pPr>
              <a:lnSpc>
                <a:spcPts val="3000"/>
              </a:lnSpc>
            </a:pPr>
            <a:r>
              <a:rPr lang="de-DE" altLang="de-DE" sz="2500" b="1" dirty="0" smtClean="0">
                <a:latin typeface="Arial Narrow" pitchFamily="34" charset="0"/>
              </a:rPr>
              <a:t>Landeswahlleiter</a:t>
            </a:r>
            <a:endParaRPr lang="de-DE" altLang="de-DE" sz="2500" b="1" dirty="0">
              <a:latin typeface="Arial Narrow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/>
  <p:txStyles>
    <p:titleStyle>
      <a:lvl1pPr algn="ctr" defTabSz="995363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+mj-lt"/>
          <a:ea typeface="+mj-ea"/>
          <a:cs typeface="+mj-cs"/>
        </a:defRPr>
      </a:lvl1pPr>
      <a:lvl2pPr algn="ctr" defTabSz="995363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cs typeface="Arial" charset="0"/>
        </a:defRPr>
      </a:lvl2pPr>
      <a:lvl3pPr algn="ctr" defTabSz="995363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cs typeface="Arial" charset="0"/>
        </a:defRPr>
      </a:lvl3pPr>
      <a:lvl4pPr algn="ctr" defTabSz="995363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cs typeface="Arial" charset="0"/>
        </a:defRPr>
      </a:lvl4pPr>
      <a:lvl5pPr algn="ctr" defTabSz="995363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cs typeface="Arial" charset="0"/>
        </a:defRPr>
      </a:lvl5pPr>
      <a:lvl6pPr marL="457200" algn="ctr" defTabSz="995363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cs typeface="Arial" charset="0"/>
        </a:defRPr>
      </a:lvl6pPr>
      <a:lvl7pPr marL="914400" algn="ctr" defTabSz="995363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cs typeface="Arial" charset="0"/>
        </a:defRPr>
      </a:lvl7pPr>
      <a:lvl8pPr marL="1371600" algn="ctr" defTabSz="995363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cs typeface="Arial" charset="0"/>
        </a:defRPr>
      </a:lvl8pPr>
      <a:lvl9pPr marL="1828800" algn="ctr" defTabSz="995363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73063" indent="-373063" algn="l" defTabSz="995363" rtl="0" eaLnBrk="1" fontAlgn="base" hangingPunct="1">
        <a:spcBef>
          <a:spcPct val="20000"/>
        </a:spcBef>
        <a:spcAft>
          <a:spcPct val="0"/>
        </a:spcAft>
        <a:buChar char="•"/>
        <a:defRPr sz="3500">
          <a:solidFill>
            <a:schemeClr val="tx1"/>
          </a:solidFill>
          <a:latin typeface="+mn-lt"/>
          <a:ea typeface="+mn-ea"/>
          <a:cs typeface="+mn-cs"/>
        </a:defRPr>
      </a:lvl1pPr>
      <a:lvl2pPr marL="809625" indent="-311150" algn="l" defTabSz="995363" rtl="0" eaLnBrk="1" fontAlgn="base" hangingPunct="1">
        <a:spcBef>
          <a:spcPct val="20000"/>
        </a:spcBef>
        <a:spcAft>
          <a:spcPct val="0"/>
        </a:spcAft>
        <a:buChar char="–"/>
        <a:defRPr sz="3000">
          <a:solidFill>
            <a:schemeClr val="tx1"/>
          </a:solidFill>
          <a:latin typeface="+mn-lt"/>
          <a:cs typeface="+mn-cs"/>
        </a:defRPr>
      </a:lvl2pPr>
      <a:lvl3pPr marL="1244600" indent="-249238" algn="l" defTabSz="995363" rtl="0" eaLnBrk="1" fontAlgn="base" hangingPunct="1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+mn-lt"/>
          <a:cs typeface="+mn-cs"/>
        </a:defRPr>
      </a:lvl3pPr>
      <a:lvl4pPr marL="1743075" indent="-249238" algn="l" defTabSz="995363" rtl="0" eaLnBrk="1" fontAlgn="base" hangingPunct="1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  <a:cs typeface="+mn-cs"/>
        </a:defRPr>
      </a:lvl4pPr>
      <a:lvl5pPr marL="2239963" indent="-249238" algn="l" defTabSz="995363" rtl="0" eaLnBrk="1" fontAlgn="base" hangingPunct="1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  <a:cs typeface="+mn-cs"/>
        </a:defRPr>
      </a:lvl5pPr>
      <a:lvl6pPr marL="2697163" indent="-249238" algn="l" defTabSz="995363" rtl="0" eaLnBrk="1" fontAlgn="base" hangingPunct="1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  <a:cs typeface="+mn-cs"/>
        </a:defRPr>
      </a:lvl6pPr>
      <a:lvl7pPr marL="3154363" indent="-249238" algn="l" defTabSz="995363" rtl="0" eaLnBrk="1" fontAlgn="base" hangingPunct="1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  <a:cs typeface="+mn-cs"/>
        </a:defRPr>
      </a:lvl7pPr>
      <a:lvl8pPr marL="3611563" indent="-249238" algn="l" defTabSz="995363" rtl="0" eaLnBrk="1" fontAlgn="base" hangingPunct="1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  <a:cs typeface="+mn-cs"/>
        </a:defRPr>
      </a:lvl8pPr>
      <a:lvl9pPr marL="4068763" indent="-249238" algn="l" defTabSz="995363" rtl="0" eaLnBrk="1" fontAlgn="base" hangingPunct="1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0111B-6B4B-401A-828A-CB570352CA59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1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de-DE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de-DE" b="1" dirty="0" smtClean="0">
                <a:solidFill>
                  <a:schemeClr val="accent5">
                    <a:lumMod val="50000"/>
                  </a:schemeClr>
                </a:solidFill>
              </a:rPr>
              <a:t>Landtagswahl 2024</a:t>
            </a:r>
            <a:endParaRPr lang="de-DE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1314252" y="4284663"/>
            <a:ext cx="7775773" cy="1931987"/>
          </a:xfrm>
        </p:spPr>
        <p:txBody>
          <a:bodyPr/>
          <a:lstStyle/>
          <a:p>
            <a:r>
              <a:rPr lang="de-DE" dirty="0" smtClean="0"/>
              <a:t>Wahlhandlung und Ergebnisermittlung in den Wahllokalen</a:t>
            </a:r>
          </a:p>
          <a:p>
            <a:r>
              <a:rPr lang="de-DE" dirty="0" smtClean="0"/>
              <a:t>am 22. September 2024</a:t>
            </a:r>
            <a:endParaRPr lang="de-DE" dirty="0"/>
          </a:p>
        </p:txBody>
      </p:sp>
      <p:cxnSp>
        <p:nvCxnSpPr>
          <p:cNvPr id="3" name="Gerader Verbinder 2"/>
          <p:cNvCxnSpPr/>
          <p:nvPr/>
        </p:nvCxnSpPr>
        <p:spPr bwMode="auto">
          <a:xfrm>
            <a:off x="801688" y="4016358"/>
            <a:ext cx="9180512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9108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5" y="252239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2. Wahlvorbereitung</a:t>
            </a:r>
            <a:br>
              <a:rPr lang="de-DE" sz="4000" dirty="0" smtClean="0"/>
            </a:br>
            <a:r>
              <a:rPr lang="de-DE" sz="4000" dirty="0" smtClean="0"/>
              <a:t>a) im Wahllokal</a:t>
            </a:r>
            <a:endParaRPr lang="de-DE" sz="4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de-DE" sz="2800" dirty="0" smtClean="0"/>
              <a:t>vor Öffnung des Wahllokals zu klären:</a:t>
            </a:r>
          </a:p>
          <a:p>
            <a:pPr lvl="1">
              <a:spcAft>
                <a:spcPts val="1200"/>
              </a:spcAft>
            </a:pPr>
            <a:r>
              <a:rPr lang="de-DE" sz="2400" dirty="0"/>
              <a:t>Sind genügend amtliche </a:t>
            </a:r>
            <a:r>
              <a:rPr lang="de-DE" sz="2400" b="1" dirty="0"/>
              <a:t>Stimmzettel</a:t>
            </a:r>
            <a:r>
              <a:rPr lang="de-DE" sz="2400" dirty="0"/>
              <a:t> für die </a:t>
            </a:r>
            <a:r>
              <a:rPr lang="de-DE" sz="2400" dirty="0" smtClean="0"/>
              <a:t>wählenden Personen vorhanden?</a:t>
            </a:r>
            <a:br>
              <a:rPr lang="de-DE" sz="2400" dirty="0" smtClean="0"/>
            </a:br>
            <a:r>
              <a:rPr lang="de-DE" sz="2400" dirty="0" smtClean="0"/>
              <a:t>(Bei </a:t>
            </a:r>
            <a:r>
              <a:rPr lang="de-DE" sz="2400" dirty="0"/>
              <a:t>repräsentativer Wahlstatistik: </a:t>
            </a:r>
            <a:r>
              <a:rPr lang="de-DE" sz="2400" dirty="0" smtClean="0"/>
              <a:t>Sind genügend </a:t>
            </a:r>
            <a:r>
              <a:rPr lang="de-DE" sz="2400" dirty="0"/>
              <a:t>Stimmzettel für alle Altersgruppen und </a:t>
            </a:r>
            <a:r>
              <a:rPr lang="de-DE" sz="2400" dirty="0" smtClean="0"/>
              <a:t>Geschlechter vorhanden?)</a:t>
            </a:r>
            <a:endParaRPr lang="de-DE" sz="2400" dirty="0"/>
          </a:p>
          <a:p>
            <a:pPr lvl="1">
              <a:spcAft>
                <a:spcPts val="1200"/>
              </a:spcAft>
            </a:pPr>
            <a:r>
              <a:rPr lang="de-DE" sz="2400" dirty="0"/>
              <a:t>Sind hinreichend </a:t>
            </a:r>
            <a:r>
              <a:rPr lang="de-DE" sz="2400" b="1" dirty="0"/>
              <a:t>Wahlkabinen</a:t>
            </a:r>
            <a:r>
              <a:rPr lang="de-DE" sz="2400" dirty="0"/>
              <a:t> </a:t>
            </a:r>
            <a:r>
              <a:rPr lang="de-DE" sz="2400" dirty="0" smtClean="0"/>
              <a:t>aufgestellt </a:t>
            </a:r>
            <a:r>
              <a:rPr lang="de-DE" sz="2400" dirty="0"/>
              <a:t>und </a:t>
            </a:r>
            <a:r>
              <a:rPr lang="de-DE" sz="2400" dirty="0" smtClean="0"/>
              <a:t>zwar so, dass das </a:t>
            </a:r>
            <a:r>
              <a:rPr lang="de-DE" sz="2400" dirty="0"/>
              <a:t>Wahlgeheimnis </a:t>
            </a:r>
            <a:r>
              <a:rPr lang="de-DE" sz="2400" dirty="0" smtClean="0"/>
              <a:t>gewahrt bleibt? </a:t>
            </a:r>
            <a:r>
              <a:rPr lang="de-DE" altLang="de-DE" sz="2400" kern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Sind </a:t>
            </a:r>
            <a:r>
              <a:rPr lang="de-DE" altLang="de-DE" sz="2400" kern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diese </a:t>
            </a:r>
            <a:r>
              <a:rPr lang="de-DE" altLang="de-DE" sz="2400" kern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vom Platz der Wahlvorsteherin/des Wahlvorstehers sichtbar?</a:t>
            </a:r>
          </a:p>
          <a:p>
            <a:pPr lvl="1">
              <a:spcAft>
                <a:spcPts val="1200"/>
              </a:spcAft>
            </a:pPr>
            <a:r>
              <a:rPr lang="de-DE" sz="2400" dirty="0" smtClean="0"/>
              <a:t>Sind ausreichend Schreibstifte vorhanden?</a:t>
            </a:r>
            <a:endParaRPr lang="de-DE" sz="2400" dirty="0"/>
          </a:p>
          <a:p>
            <a:pPr lvl="1">
              <a:spcAft>
                <a:spcPts val="1200"/>
              </a:spcAft>
            </a:pPr>
            <a:r>
              <a:rPr lang="de-DE" sz="2400" dirty="0"/>
              <a:t>Reichen die aufgestellten </a:t>
            </a:r>
            <a:r>
              <a:rPr lang="de-DE" sz="2400" b="1" dirty="0"/>
              <a:t>Wahlurnen</a:t>
            </a:r>
            <a:r>
              <a:rPr lang="de-DE" sz="2400" dirty="0"/>
              <a:t>? Können sie nach der Prüfung versiegelt </a:t>
            </a:r>
            <a:r>
              <a:rPr lang="de-DE" sz="2400" dirty="0" smtClean="0"/>
              <a:t>oder verschlossen </a:t>
            </a:r>
            <a:r>
              <a:rPr lang="de-DE" sz="2400" dirty="0"/>
              <a:t>werden</a:t>
            </a:r>
            <a:r>
              <a:rPr lang="de-DE" sz="2400" dirty="0" smtClean="0"/>
              <a:t>?</a:t>
            </a:r>
            <a:endParaRPr lang="de-DE" sz="24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40536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4988" y="1763713"/>
            <a:ext cx="9780264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dirty="0"/>
              <a:t>vor Öffnung des </a:t>
            </a:r>
            <a:r>
              <a:rPr lang="de-DE" sz="2800" dirty="0" smtClean="0"/>
              <a:t>Wahllokals </a:t>
            </a:r>
            <a:r>
              <a:rPr lang="de-DE" sz="2800" dirty="0"/>
              <a:t>zu </a:t>
            </a:r>
            <a:r>
              <a:rPr lang="de-DE" sz="2800" dirty="0" smtClean="0"/>
              <a:t>klären:</a:t>
            </a:r>
            <a:endParaRPr lang="de-DE" sz="2800" dirty="0"/>
          </a:p>
          <a:p>
            <a:pPr lvl="1">
              <a:spcAft>
                <a:spcPts val="1200"/>
              </a:spcAft>
            </a:pPr>
            <a:r>
              <a:rPr lang="de-DE" sz="2400" dirty="0" smtClean="0"/>
              <a:t>Liegen </a:t>
            </a:r>
            <a:r>
              <a:rPr lang="de-DE" sz="2400" dirty="0"/>
              <a:t>das richtige </a:t>
            </a:r>
            <a:r>
              <a:rPr lang="de-DE" sz="2400" b="1" dirty="0" smtClean="0"/>
              <a:t>Wahlberechtigtenverzeichnis</a:t>
            </a:r>
            <a:r>
              <a:rPr lang="de-DE" sz="2400" dirty="0" smtClean="0"/>
              <a:t> </a:t>
            </a:r>
            <a:r>
              <a:rPr lang="de-DE" sz="2400" dirty="0"/>
              <a:t>des Wahlbezirkes und die Vordrucke zur Wahlniederschrift vor</a:t>
            </a:r>
            <a:r>
              <a:rPr lang="de-DE" sz="2400" dirty="0" smtClean="0"/>
              <a:t>?</a:t>
            </a:r>
          </a:p>
          <a:p>
            <a:pPr lvl="1">
              <a:spcAft>
                <a:spcPts val="1200"/>
              </a:spcAft>
            </a:pPr>
            <a:r>
              <a:rPr lang="de-DE" sz="2400" dirty="0" smtClean="0"/>
              <a:t>Sind </a:t>
            </a:r>
            <a:r>
              <a:rPr lang="de-DE" sz="2400" dirty="0"/>
              <a:t>die </a:t>
            </a:r>
            <a:r>
              <a:rPr lang="de-DE" sz="2400" dirty="0" smtClean="0"/>
              <a:t>gesetzlichen </a:t>
            </a:r>
            <a:r>
              <a:rPr lang="de-DE" sz="2400" dirty="0"/>
              <a:t>Grundlagen für die Wahl </a:t>
            </a:r>
            <a:r>
              <a:rPr lang="de-DE" sz="2400" dirty="0" smtClean="0"/>
              <a:t>(</a:t>
            </a:r>
            <a:r>
              <a:rPr lang="de-DE" sz="2400" b="1" dirty="0" smtClean="0"/>
              <a:t>Landeswahlgesetz </a:t>
            </a:r>
            <a:r>
              <a:rPr lang="de-DE" sz="2400" b="1" dirty="0"/>
              <a:t>und </a:t>
            </a:r>
            <a:r>
              <a:rPr lang="de-DE" sz="2400" b="1" dirty="0" smtClean="0"/>
              <a:t>Landeswahlverordnung)</a:t>
            </a:r>
            <a:r>
              <a:rPr lang="de-DE" sz="2400" dirty="0" smtClean="0"/>
              <a:t> vorhanden?</a:t>
            </a:r>
            <a:endParaRPr lang="de-DE" sz="2400" dirty="0"/>
          </a:p>
          <a:p>
            <a:pPr lvl="1">
              <a:spcAft>
                <a:spcPts val="1200"/>
              </a:spcAft>
            </a:pPr>
            <a:r>
              <a:rPr lang="de-DE" altLang="de-DE" sz="2400" dirty="0">
                <a:solidFill>
                  <a:srgbClr val="000000"/>
                </a:solidFill>
              </a:rPr>
              <a:t>Liegen die folgenden Dokumente und Hilfsmittel des LWL vor?</a:t>
            </a:r>
            <a:endParaRPr lang="de-DE" altLang="de-DE" sz="2000" i="1" dirty="0">
              <a:solidFill>
                <a:srgbClr val="000000"/>
              </a:solidFill>
            </a:endParaRPr>
          </a:p>
          <a:p>
            <a:pPr lvl="2">
              <a:spcAft>
                <a:spcPts val="1200"/>
              </a:spcAft>
            </a:pPr>
            <a:r>
              <a:rPr lang="de-DE" altLang="de-DE" sz="2000" b="1" dirty="0">
                <a:solidFill>
                  <a:srgbClr val="000000"/>
                </a:solidFill>
              </a:rPr>
              <a:t>„Auszählung der Stimmen (Urnenwahl)“</a:t>
            </a:r>
          </a:p>
          <a:p>
            <a:pPr lvl="2">
              <a:spcAft>
                <a:spcPts val="1200"/>
              </a:spcAft>
            </a:pPr>
            <a:r>
              <a:rPr lang="de-DE" altLang="de-DE" sz="2000" b="1" dirty="0">
                <a:solidFill>
                  <a:srgbClr val="000000"/>
                </a:solidFill>
              </a:rPr>
              <a:t>„Erfassungstabelle für Wahlergebnis und Schnellmeldung“</a:t>
            </a:r>
          </a:p>
          <a:p>
            <a:pPr lvl="2">
              <a:spcAft>
                <a:spcPts val="1200"/>
              </a:spcAft>
            </a:pPr>
            <a:r>
              <a:rPr lang="de-DE" altLang="de-DE" sz="2000" dirty="0">
                <a:solidFill>
                  <a:srgbClr val="000000"/>
                </a:solidFill>
              </a:rPr>
              <a:t>Sortierblätter für die Zuordnung der Stimmzettel</a:t>
            </a:r>
          </a:p>
          <a:p>
            <a:pPr lvl="2">
              <a:spcAft>
                <a:spcPts val="1200"/>
              </a:spcAft>
            </a:pPr>
            <a:r>
              <a:rPr lang="de-DE" altLang="de-DE" sz="2000" dirty="0">
                <a:solidFill>
                  <a:srgbClr val="000000"/>
                </a:solidFill>
              </a:rPr>
              <a:t>„Hinweise für die Mitglieder der Wahlvorstände und Briefwahlvorstände“</a:t>
            </a:r>
            <a:endParaRPr lang="de-DE" altLang="de-DE" sz="2000" dirty="0" smtClean="0">
              <a:solidFill>
                <a:srgbClr val="000000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1962325" y="252239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2. Wahlvorbereitung</a:t>
            </a:r>
            <a:br>
              <a:rPr lang="de-DE" sz="4000" dirty="0" smtClean="0"/>
            </a:br>
            <a:r>
              <a:rPr lang="de-DE" sz="4000" dirty="0" smtClean="0"/>
              <a:t>a) im Wahllokal</a:t>
            </a:r>
            <a:endParaRPr lang="de-DE" sz="4000" dirty="0"/>
          </a:p>
        </p:txBody>
      </p:sp>
    </p:spTree>
    <p:extLst>
      <p:ext uri="{BB962C8B-B14F-4D97-AF65-F5344CB8AC3E}">
        <p14:creationId xmlns:p14="http://schemas.microsoft.com/office/powerpoint/2010/main" val="205518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5" y="252239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2. Wahlvorbereitung</a:t>
            </a:r>
            <a:br>
              <a:rPr lang="de-DE" sz="4000" dirty="0" smtClean="0"/>
            </a:br>
            <a:r>
              <a:rPr lang="de-DE" sz="4000" dirty="0" smtClean="0"/>
              <a:t>a) im Wahllokal</a:t>
            </a:r>
            <a:endParaRPr lang="de-DE" sz="4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de-DE" sz="2800" dirty="0"/>
              <a:t>vor Öffnung des </a:t>
            </a:r>
            <a:r>
              <a:rPr lang="de-DE" sz="2800" dirty="0" smtClean="0"/>
              <a:t>Wahllokals </a:t>
            </a:r>
            <a:r>
              <a:rPr lang="de-DE" sz="2800" dirty="0"/>
              <a:t>zu </a:t>
            </a:r>
            <a:r>
              <a:rPr lang="de-DE" sz="2800" dirty="0" smtClean="0"/>
              <a:t>klären:</a:t>
            </a:r>
            <a:endParaRPr lang="de-DE" sz="2800" dirty="0"/>
          </a:p>
          <a:p>
            <a:pPr lvl="1">
              <a:spcAft>
                <a:spcPts val="1200"/>
              </a:spcAft>
            </a:pPr>
            <a:r>
              <a:rPr lang="de-DE" sz="2400" dirty="0" smtClean="0"/>
              <a:t>Ist </a:t>
            </a:r>
            <a:r>
              <a:rPr lang="de-DE" sz="2400" dirty="0"/>
              <a:t>genügend Verpackungs- und Siegelmaterial zum Verpacken der Stimmzettel und Wahlscheine </a:t>
            </a:r>
            <a:r>
              <a:rPr lang="de-DE" sz="2400" dirty="0" smtClean="0"/>
              <a:t>für die spätere Rückgabe an die Wahlbehörde vorhanden</a:t>
            </a:r>
            <a:r>
              <a:rPr lang="de-DE" sz="2400" dirty="0"/>
              <a:t>?</a:t>
            </a:r>
          </a:p>
          <a:p>
            <a:pPr lvl="1">
              <a:spcAft>
                <a:spcPts val="1200"/>
              </a:spcAft>
            </a:pPr>
            <a:r>
              <a:rPr lang="de-DE" sz="2400" dirty="0" smtClean="0"/>
              <a:t>Ist der Ablauf der Schnellmeldung geklärt?</a:t>
            </a:r>
          </a:p>
          <a:p>
            <a:pPr lvl="1">
              <a:spcAft>
                <a:spcPts val="1200"/>
              </a:spcAft>
            </a:pPr>
            <a:r>
              <a:rPr lang="de-DE" sz="2400" dirty="0" smtClean="0"/>
              <a:t>Liegen </a:t>
            </a:r>
            <a:r>
              <a:rPr lang="de-DE" sz="2400" dirty="0"/>
              <a:t>alle wichtigen </a:t>
            </a:r>
            <a:r>
              <a:rPr lang="de-DE" sz="2400" b="1" dirty="0"/>
              <a:t>Rufnummern</a:t>
            </a:r>
            <a:r>
              <a:rPr lang="de-DE" sz="2400" dirty="0"/>
              <a:t> </a:t>
            </a:r>
            <a:r>
              <a:rPr lang="de-DE" sz="2400" dirty="0" smtClean="0"/>
              <a:t>der Wahlbehörde (und ggf. des Ordnungsamtes) </a:t>
            </a:r>
            <a:r>
              <a:rPr lang="de-DE" sz="2400" dirty="0"/>
              <a:t>vor? Besteht eine direkte telefonische Verbindung, die gut hörbar und immer erreichbar ist</a:t>
            </a:r>
            <a:r>
              <a:rPr lang="de-DE" sz="2400" dirty="0" smtClean="0"/>
              <a:t>? Ist das Handy aufgeladen und ist ein Akkuladegerät verfügbar?</a:t>
            </a:r>
            <a:endParaRPr lang="de-DE" sz="24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46750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5" y="252239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2. Wahlvorbereitung</a:t>
            </a:r>
            <a:br>
              <a:rPr lang="de-DE" sz="4000" dirty="0" smtClean="0"/>
            </a:br>
            <a:r>
              <a:rPr lang="de-DE" sz="4000" dirty="0" smtClean="0"/>
              <a:t>a) im Wahllokal</a:t>
            </a:r>
            <a:endParaRPr lang="de-DE" sz="40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10" name="Inhaltsplatzhalter 2"/>
          <p:cNvSpPr>
            <a:spLocks noGrp="1"/>
          </p:cNvSpPr>
          <p:nvPr>
            <p:ph idx="1"/>
          </p:nvPr>
        </p:nvSpPr>
        <p:spPr>
          <a:xfrm>
            <a:off x="0" y="1579563"/>
            <a:ext cx="2759075" cy="4991100"/>
          </a:xfrm>
        </p:spPr>
        <p:txBody>
          <a:bodyPr anchor="ctr"/>
          <a:lstStyle/>
          <a:p>
            <a:pPr marL="0" indent="0" algn="ctr">
              <a:spcAft>
                <a:spcPts val="1200"/>
              </a:spcAft>
              <a:buNone/>
            </a:pPr>
            <a:r>
              <a:rPr lang="de-DE" sz="2400" dirty="0" smtClean="0"/>
              <a:t>Vorschlag für die Einrichtung eines Wahllokals</a:t>
            </a:r>
          </a:p>
          <a:p>
            <a:pPr marL="0" indent="0" algn="ctr">
              <a:spcAft>
                <a:spcPts val="1200"/>
              </a:spcAft>
              <a:buNone/>
            </a:pPr>
            <a:r>
              <a:rPr lang="de-DE" sz="2000" dirty="0" smtClean="0"/>
              <a:t>(dargestellte Sitzordnung ist, bis auf die schriftführende Person, nicht verbindlich)</a:t>
            </a:r>
            <a:endParaRPr lang="de-DE" sz="2000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203" y="1547422"/>
            <a:ext cx="7933197" cy="5580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88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5" y="252239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2. Wahlvorbereitung</a:t>
            </a:r>
            <a:br>
              <a:rPr lang="de-DE" sz="4000" dirty="0" smtClean="0"/>
            </a:br>
            <a:r>
              <a:rPr lang="de-DE" sz="4000" dirty="0" smtClean="0"/>
              <a:t>a) im Wahllokal</a:t>
            </a:r>
            <a:endParaRPr lang="de-DE" sz="40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11" name="Inhaltsplatzhalter 2"/>
          <p:cNvSpPr txBox="1">
            <a:spLocks/>
          </p:cNvSpPr>
          <p:nvPr/>
        </p:nvSpPr>
        <p:spPr>
          <a:xfrm>
            <a:off x="534988" y="1763713"/>
            <a:ext cx="9623425" cy="1728886"/>
          </a:xfrm>
          <a:prstGeom prst="rect">
            <a:avLst/>
          </a:prstGeom>
        </p:spPr>
        <p:txBody>
          <a:bodyPr/>
          <a:lstStyle>
            <a:lvl1pPr marL="373063" indent="-373063" algn="l" defTabSz="9953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9625" indent="-311150" algn="l" defTabSz="9953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3000">
                <a:solidFill>
                  <a:schemeClr val="tx1"/>
                </a:solidFill>
                <a:latin typeface="+mn-lt"/>
                <a:cs typeface="+mn-cs"/>
              </a:defRPr>
            </a:lvl2pPr>
            <a:lvl3pPr marL="1244600" indent="-249238" algn="l" defTabSz="9953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743075" indent="-249238" algn="l" defTabSz="9953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  <a:cs typeface="+mn-cs"/>
              </a:defRPr>
            </a:lvl4pPr>
            <a:lvl5pPr marL="2239963" indent="-249238" algn="l" defTabSz="9953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+mn-lt"/>
                <a:cs typeface="+mn-cs"/>
              </a:defRPr>
            </a:lvl5pPr>
            <a:lvl6pPr marL="2697163" indent="-249238" algn="l" defTabSz="9953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+mn-lt"/>
                <a:cs typeface="+mn-cs"/>
              </a:defRPr>
            </a:lvl6pPr>
            <a:lvl7pPr marL="3154363" indent="-249238" algn="l" defTabSz="9953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+mn-lt"/>
                <a:cs typeface="+mn-cs"/>
              </a:defRPr>
            </a:lvl7pPr>
            <a:lvl8pPr marL="3611563" indent="-249238" algn="l" defTabSz="9953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+mn-lt"/>
                <a:cs typeface="+mn-cs"/>
              </a:defRPr>
            </a:lvl8pPr>
            <a:lvl9pPr marL="4068763" indent="-249238" algn="l" defTabSz="9953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de-DE" sz="2800" kern="0" dirty="0" smtClean="0"/>
              <a:t>Aufstellen der Wahlkabinen:</a:t>
            </a:r>
          </a:p>
          <a:p>
            <a:pPr marL="436562" lvl="1" indent="0">
              <a:spcAft>
                <a:spcPts val="1200"/>
              </a:spcAft>
              <a:buNone/>
            </a:pPr>
            <a:r>
              <a:rPr lang="de-DE" altLang="de-DE" sz="1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Wahlkabinen sind so aufzustellen, dass eine Einsicht durch Dritte während der </a:t>
            </a:r>
            <a:r>
              <a:rPr lang="de-DE" altLang="de-DE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Stimmabgabe – auch </a:t>
            </a:r>
            <a:r>
              <a:rPr lang="de-DE" altLang="de-DE" sz="1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beim Betreten oder Verlassen der anderen </a:t>
            </a:r>
            <a:r>
              <a:rPr lang="de-DE" altLang="de-DE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Wahlkabinen – nicht </a:t>
            </a:r>
            <a:r>
              <a:rPr lang="de-DE" altLang="de-DE" sz="1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möglich </a:t>
            </a:r>
            <a:r>
              <a:rPr lang="de-DE" altLang="de-DE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ist.</a:t>
            </a:r>
          </a:p>
          <a:p>
            <a:pPr marL="436562" lvl="1" indent="0">
              <a:buNone/>
            </a:pPr>
            <a:endParaRPr lang="de-DE" sz="2300" kern="0" dirty="0" smtClean="0">
              <a:solidFill>
                <a:srgbClr val="00B050"/>
              </a:solidFill>
            </a:endParaRPr>
          </a:p>
        </p:txBody>
      </p:sp>
      <p:graphicFrame>
        <p:nvGraphicFramePr>
          <p:cNvPr id="82" name="Tabelle 8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1826489"/>
              </p:ext>
            </p:extLst>
          </p:nvPr>
        </p:nvGraphicFramePr>
        <p:xfrm>
          <a:off x="534987" y="3519273"/>
          <a:ext cx="9623426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11713">
                  <a:extLst>
                    <a:ext uri="{9D8B030D-6E8A-4147-A177-3AD203B41FA5}">
                      <a16:colId xmlns:a16="http://schemas.microsoft.com/office/drawing/2014/main" val="1886079176"/>
                    </a:ext>
                  </a:extLst>
                </a:gridCol>
                <a:gridCol w="4811713">
                  <a:extLst>
                    <a:ext uri="{9D8B030D-6E8A-4147-A177-3AD203B41FA5}">
                      <a16:colId xmlns:a16="http://schemas.microsoft.com/office/drawing/2014/main" val="1901170015"/>
                    </a:ext>
                  </a:extLst>
                </a:gridCol>
              </a:tblGrid>
              <a:tr h="2664296">
                <a:tc>
                  <a:txBody>
                    <a:bodyPr/>
                    <a:lstStyle/>
                    <a:p>
                      <a:pPr algn="ctr"/>
                      <a:r>
                        <a:rPr lang="de-DE" sz="2400" b="0" dirty="0" smtClean="0">
                          <a:solidFill>
                            <a:srgbClr val="FF0000"/>
                          </a:solidFill>
                        </a:rPr>
                        <a:t>FALSCH:</a:t>
                      </a:r>
                    </a:p>
                    <a:p>
                      <a:pPr algn="ctr"/>
                      <a:r>
                        <a:rPr lang="de-DE" sz="2400" b="0" dirty="0" smtClean="0">
                          <a:solidFill>
                            <a:srgbClr val="FF0000"/>
                          </a:solidFill>
                        </a:rPr>
                        <a:t>ohne Zwischenraum</a:t>
                      </a:r>
                      <a:endParaRPr lang="de-DE" sz="2400" b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b="0" dirty="0" smtClean="0">
                          <a:solidFill>
                            <a:srgbClr val="00B050"/>
                          </a:solidFill>
                        </a:rPr>
                        <a:t>RICHTIG:</a:t>
                      </a:r>
                    </a:p>
                    <a:p>
                      <a:pPr algn="ctr"/>
                      <a:r>
                        <a:rPr lang="de-DE" sz="2400" b="0" dirty="0" smtClean="0">
                          <a:solidFill>
                            <a:srgbClr val="00B050"/>
                          </a:solidFill>
                        </a:rPr>
                        <a:t>mit Zwischenraum</a:t>
                      </a:r>
                    </a:p>
                    <a:p>
                      <a:pPr algn="ctr"/>
                      <a:endParaRPr lang="de-DE" sz="2400" b="0" dirty="0" smtClean="0">
                        <a:solidFill>
                          <a:srgbClr val="00B050"/>
                        </a:solidFill>
                      </a:endParaRPr>
                    </a:p>
                    <a:p>
                      <a:pPr algn="ctr"/>
                      <a:endParaRPr lang="de-DE" sz="2400" b="0" dirty="0" smtClean="0">
                        <a:solidFill>
                          <a:srgbClr val="00B050"/>
                        </a:solidFill>
                      </a:endParaRPr>
                    </a:p>
                    <a:p>
                      <a:pPr algn="ctr"/>
                      <a:endParaRPr lang="de-DE" sz="2400" b="0" dirty="0" smtClean="0">
                        <a:solidFill>
                          <a:srgbClr val="00B050"/>
                        </a:solidFill>
                      </a:endParaRPr>
                    </a:p>
                    <a:p>
                      <a:pPr algn="ctr"/>
                      <a:endParaRPr lang="de-DE" sz="2400" b="0" dirty="0" smtClean="0">
                        <a:solidFill>
                          <a:srgbClr val="00B050"/>
                        </a:solidFill>
                      </a:endParaRPr>
                    </a:p>
                    <a:p>
                      <a:pPr algn="ctr"/>
                      <a:r>
                        <a:rPr lang="de-DE" sz="2400" b="0" dirty="0" smtClean="0">
                          <a:solidFill>
                            <a:srgbClr val="00B050"/>
                          </a:solidFill>
                        </a:rPr>
                        <a:t>oder</a:t>
                      </a:r>
                      <a:r>
                        <a:rPr lang="de-DE" sz="2400" b="0" baseline="0" dirty="0" smtClean="0">
                          <a:solidFill>
                            <a:srgbClr val="00B050"/>
                          </a:solidFill>
                        </a:rPr>
                        <a:t> Einzelkabinen</a:t>
                      </a:r>
                    </a:p>
                    <a:p>
                      <a:pPr algn="ctr"/>
                      <a:endParaRPr lang="de-DE" sz="2400" b="0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5258053"/>
                  </a:ext>
                </a:extLst>
              </a:tr>
            </a:tbl>
          </a:graphicData>
        </a:graphic>
      </p:graphicFrame>
      <p:grpSp>
        <p:nvGrpSpPr>
          <p:cNvPr id="98" name="Gruppieren 97"/>
          <p:cNvGrpSpPr/>
          <p:nvPr/>
        </p:nvGrpSpPr>
        <p:grpSpPr>
          <a:xfrm>
            <a:off x="1736587" y="4630265"/>
            <a:ext cx="7745287" cy="648072"/>
            <a:chOff x="1736587" y="4860751"/>
            <a:chExt cx="7745287" cy="648072"/>
          </a:xfrm>
        </p:grpSpPr>
        <p:sp>
          <p:nvSpPr>
            <p:cNvPr id="9" name="Rechteck 8"/>
            <p:cNvSpPr/>
            <p:nvPr/>
          </p:nvSpPr>
          <p:spPr bwMode="auto">
            <a:xfrm>
              <a:off x="1736587" y="4949511"/>
              <a:ext cx="442800" cy="443269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953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1</a:t>
              </a:r>
            </a:p>
          </p:txBody>
        </p:sp>
        <p:sp>
          <p:nvSpPr>
            <p:cNvPr id="83" name="Rechteck 82"/>
            <p:cNvSpPr/>
            <p:nvPr/>
          </p:nvSpPr>
          <p:spPr bwMode="auto">
            <a:xfrm>
              <a:off x="2404625" y="4949511"/>
              <a:ext cx="442800" cy="443269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953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2</a:t>
              </a:r>
            </a:p>
          </p:txBody>
        </p:sp>
        <p:sp>
          <p:nvSpPr>
            <p:cNvPr id="84" name="Rechteck 83"/>
            <p:cNvSpPr/>
            <p:nvPr/>
          </p:nvSpPr>
          <p:spPr bwMode="auto">
            <a:xfrm>
              <a:off x="3072663" y="4958513"/>
              <a:ext cx="442800" cy="425264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953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3</a:t>
              </a:r>
            </a:p>
          </p:txBody>
        </p:sp>
        <p:sp>
          <p:nvSpPr>
            <p:cNvPr id="86" name="Rechteck 85"/>
            <p:cNvSpPr/>
            <p:nvPr/>
          </p:nvSpPr>
          <p:spPr bwMode="auto">
            <a:xfrm>
              <a:off x="3740701" y="4958513"/>
              <a:ext cx="442800" cy="443269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953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4</a:t>
              </a:r>
            </a:p>
          </p:txBody>
        </p:sp>
        <p:sp>
          <p:nvSpPr>
            <p:cNvPr id="87" name="Rechteck 86"/>
            <p:cNvSpPr/>
            <p:nvPr/>
          </p:nvSpPr>
          <p:spPr bwMode="auto">
            <a:xfrm>
              <a:off x="5994772" y="4949337"/>
              <a:ext cx="442800" cy="443269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953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1</a:t>
              </a:r>
            </a:p>
          </p:txBody>
        </p:sp>
        <p:sp>
          <p:nvSpPr>
            <p:cNvPr id="88" name="Rechteck 87"/>
            <p:cNvSpPr/>
            <p:nvPr/>
          </p:nvSpPr>
          <p:spPr bwMode="auto">
            <a:xfrm>
              <a:off x="6714852" y="4949337"/>
              <a:ext cx="442800" cy="443269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953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2</a:t>
              </a:r>
            </a:p>
          </p:txBody>
        </p:sp>
        <p:sp>
          <p:nvSpPr>
            <p:cNvPr id="89" name="Rechteck 88"/>
            <p:cNvSpPr/>
            <p:nvPr/>
          </p:nvSpPr>
          <p:spPr bwMode="auto">
            <a:xfrm>
              <a:off x="8371036" y="4949337"/>
              <a:ext cx="442800" cy="425264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953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3</a:t>
              </a:r>
            </a:p>
          </p:txBody>
        </p:sp>
        <p:sp>
          <p:nvSpPr>
            <p:cNvPr id="90" name="Rechteck 89"/>
            <p:cNvSpPr/>
            <p:nvPr/>
          </p:nvSpPr>
          <p:spPr bwMode="auto">
            <a:xfrm>
              <a:off x="9039074" y="4949337"/>
              <a:ext cx="442800" cy="443269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953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4</a:t>
              </a:r>
            </a:p>
          </p:txBody>
        </p:sp>
        <p:cxnSp>
          <p:nvCxnSpPr>
            <p:cNvPr id="92" name="Gerader Verbinder 91"/>
            <p:cNvCxnSpPr/>
            <p:nvPr/>
          </p:nvCxnSpPr>
          <p:spPr bwMode="auto">
            <a:xfrm>
              <a:off x="2970436" y="4860751"/>
              <a:ext cx="0" cy="648072"/>
            </a:xfrm>
            <a:prstGeom prst="line">
              <a:avLst/>
            </a:prstGeom>
            <a:solidFill>
              <a:schemeClr val="accent1"/>
            </a:solidFill>
            <a:ln w="762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4" name="Gerade Verbindung mit Pfeil 93"/>
            <p:cNvCxnSpPr>
              <a:stCxn id="88" idx="3"/>
            </p:cNvCxnSpPr>
            <p:nvPr/>
          </p:nvCxnSpPr>
          <p:spPr bwMode="auto">
            <a:xfrm flipV="1">
              <a:off x="7157652" y="5163245"/>
              <a:ext cx="1204883" cy="7727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rgbClr val="00B050"/>
              </a:solidFill>
              <a:prstDash val="solid"/>
              <a:round/>
              <a:headEnd type="triangle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100" name="Rechteck 99"/>
          <p:cNvSpPr/>
          <p:nvPr/>
        </p:nvSpPr>
        <p:spPr bwMode="auto">
          <a:xfrm>
            <a:off x="5994772" y="6361698"/>
            <a:ext cx="442800" cy="443269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101" name="Rechteck 100"/>
          <p:cNvSpPr/>
          <p:nvPr/>
        </p:nvSpPr>
        <p:spPr bwMode="auto">
          <a:xfrm>
            <a:off x="7516923" y="6361698"/>
            <a:ext cx="442800" cy="443269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102" name="Rechteck 101"/>
          <p:cNvSpPr/>
          <p:nvPr/>
        </p:nvSpPr>
        <p:spPr bwMode="auto">
          <a:xfrm>
            <a:off x="9039074" y="6361698"/>
            <a:ext cx="442800" cy="42526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3</a:t>
            </a:r>
          </a:p>
        </p:txBody>
      </p:sp>
      <p:cxnSp>
        <p:nvCxnSpPr>
          <p:cNvPr id="21" name="Gerade Verbindung mit Pfeil 20"/>
          <p:cNvCxnSpPr>
            <a:stCxn id="100" idx="3"/>
            <a:endCxn id="101" idx="1"/>
          </p:cNvCxnSpPr>
          <p:nvPr/>
        </p:nvCxnSpPr>
        <p:spPr bwMode="auto">
          <a:xfrm>
            <a:off x="6437572" y="6583333"/>
            <a:ext cx="1079351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00B050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9" name="Gerade Verbindung mit Pfeil 28"/>
          <p:cNvCxnSpPr/>
          <p:nvPr/>
        </p:nvCxnSpPr>
        <p:spPr bwMode="auto">
          <a:xfrm>
            <a:off x="7959723" y="6566926"/>
            <a:ext cx="1079351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00B050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4" name="Nach unten gekrümmter Pfeil 23"/>
          <p:cNvSpPr/>
          <p:nvPr/>
        </p:nvSpPr>
        <p:spPr bwMode="auto">
          <a:xfrm>
            <a:off x="9260474" y="4430201"/>
            <a:ext cx="539291" cy="250028"/>
          </a:xfrm>
          <a:prstGeom prst="curvedDownArrow">
            <a:avLst>
              <a:gd name="adj1" fmla="val 25000"/>
              <a:gd name="adj2" fmla="val 50000"/>
              <a:gd name="adj3" fmla="val 48704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5" name="Nach unten gekrümmter Pfeil 24"/>
          <p:cNvSpPr/>
          <p:nvPr/>
        </p:nvSpPr>
        <p:spPr bwMode="auto">
          <a:xfrm>
            <a:off x="6948952" y="4440459"/>
            <a:ext cx="539291" cy="250028"/>
          </a:xfrm>
          <a:prstGeom prst="curvedDownArrow">
            <a:avLst>
              <a:gd name="adj1" fmla="val 25000"/>
              <a:gd name="adj2" fmla="val 50000"/>
              <a:gd name="adj3" fmla="val 5209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6" name="Nach unten gekrümmter Pfeil 25"/>
          <p:cNvSpPr/>
          <p:nvPr/>
        </p:nvSpPr>
        <p:spPr bwMode="auto">
          <a:xfrm>
            <a:off x="9260473" y="6064128"/>
            <a:ext cx="539291" cy="250028"/>
          </a:xfrm>
          <a:prstGeom prst="curvedDownArrow">
            <a:avLst>
              <a:gd name="adj1" fmla="val 25000"/>
              <a:gd name="adj2" fmla="val 50000"/>
              <a:gd name="adj3" fmla="val 5209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7" name="Nach unten gekrümmter Pfeil 26"/>
          <p:cNvSpPr/>
          <p:nvPr/>
        </p:nvSpPr>
        <p:spPr bwMode="auto">
          <a:xfrm>
            <a:off x="7835954" y="6078668"/>
            <a:ext cx="539291" cy="250028"/>
          </a:xfrm>
          <a:prstGeom prst="curvedDownArrow">
            <a:avLst>
              <a:gd name="adj1" fmla="val 25000"/>
              <a:gd name="adj2" fmla="val 50000"/>
              <a:gd name="adj3" fmla="val 5209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8" name="Nach unten gekrümmter Pfeil 27"/>
          <p:cNvSpPr/>
          <p:nvPr/>
        </p:nvSpPr>
        <p:spPr bwMode="auto">
          <a:xfrm flipH="1">
            <a:off x="5634731" y="4430200"/>
            <a:ext cx="551889" cy="258517"/>
          </a:xfrm>
          <a:prstGeom prst="curvedDownArrow">
            <a:avLst>
              <a:gd name="adj1" fmla="val 25000"/>
              <a:gd name="adj2" fmla="val 50000"/>
              <a:gd name="adj3" fmla="val 5209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0" name="Nach unten gekrümmter Pfeil 29"/>
          <p:cNvSpPr/>
          <p:nvPr/>
        </p:nvSpPr>
        <p:spPr bwMode="auto">
          <a:xfrm flipH="1">
            <a:off x="8011040" y="4421712"/>
            <a:ext cx="551889" cy="258517"/>
          </a:xfrm>
          <a:prstGeom prst="curvedDownArrow">
            <a:avLst>
              <a:gd name="adj1" fmla="val 25000"/>
              <a:gd name="adj2" fmla="val 50000"/>
              <a:gd name="adj3" fmla="val 5209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1" name="Nach unten gekrümmter Pfeil 30"/>
          <p:cNvSpPr/>
          <p:nvPr/>
        </p:nvSpPr>
        <p:spPr bwMode="auto">
          <a:xfrm flipH="1">
            <a:off x="5634731" y="6064128"/>
            <a:ext cx="551889" cy="258517"/>
          </a:xfrm>
          <a:prstGeom prst="curvedDownArrow">
            <a:avLst>
              <a:gd name="adj1" fmla="val 25000"/>
              <a:gd name="adj2" fmla="val 50000"/>
              <a:gd name="adj3" fmla="val 5209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2" name="Nach unten gekrümmter Pfeil 31"/>
          <p:cNvSpPr/>
          <p:nvPr/>
        </p:nvSpPr>
        <p:spPr bwMode="auto">
          <a:xfrm flipH="1">
            <a:off x="7071848" y="6073048"/>
            <a:ext cx="551889" cy="258517"/>
          </a:xfrm>
          <a:prstGeom prst="curvedDownArrow">
            <a:avLst>
              <a:gd name="adj1" fmla="val 25000"/>
              <a:gd name="adj2" fmla="val 50000"/>
              <a:gd name="adj3" fmla="val 5209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3" name="Nach unten gekrümmter Pfeil 32"/>
          <p:cNvSpPr/>
          <p:nvPr/>
        </p:nvSpPr>
        <p:spPr bwMode="auto">
          <a:xfrm flipH="1">
            <a:off x="8625879" y="6064128"/>
            <a:ext cx="551889" cy="258517"/>
          </a:xfrm>
          <a:prstGeom prst="curvedDownArrow">
            <a:avLst>
              <a:gd name="adj1" fmla="val 25000"/>
              <a:gd name="adj2" fmla="val 50000"/>
              <a:gd name="adj3" fmla="val 5209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4" name="Nach unten gekrümmter Pfeil 33"/>
          <p:cNvSpPr/>
          <p:nvPr/>
        </p:nvSpPr>
        <p:spPr bwMode="auto">
          <a:xfrm>
            <a:off x="6301132" y="6077292"/>
            <a:ext cx="539291" cy="250028"/>
          </a:xfrm>
          <a:prstGeom prst="curvedDownArrow">
            <a:avLst>
              <a:gd name="adj1" fmla="val 25000"/>
              <a:gd name="adj2" fmla="val 50000"/>
              <a:gd name="adj3" fmla="val 5209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428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tertitel 6"/>
          <p:cNvSpPr>
            <a:spLocks noGrp="1"/>
          </p:cNvSpPr>
          <p:nvPr>
            <p:ph type="subTitle" idx="1"/>
          </p:nvPr>
        </p:nvSpPr>
        <p:spPr>
          <a:xfrm>
            <a:off x="1603375" y="3576836"/>
            <a:ext cx="7486650" cy="1931987"/>
          </a:xfrm>
        </p:spPr>
        <p:txBody>
          <a:bodyPr/>
          <a:lstStyle/>
          <a:p>
            <a:r>
              <a:rPr lang="de-DE" dirty="0" smtClean="0"/>
              <a:t>2. Wahlvorbereitung</a:t>
            </a:r>
          </a:p>
          <a:p>
            <a:r>
              <a:rPr lang="de-DE" dirty="0"/>
              <a:t>b</a:t>
            </a:r>
            <a:r>
              <a:rPr lang="de-DE" dirty="0" smtClean="0"/>
              <a:t>) vor dem Wahllokal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smtClean="0"/>
              <a:t>Schulung Wahlvorstände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668467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5" y="252239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2. Wahlvorbereitung</a:t>
            </a:r>
            <a:br>
              <a:rPr lang="de-DE" sz="4000" dirty="0" smtClean="0"/>
            </a:br>
            <a:r>
              <a:rPr lang="de-DE" sz="4000" dirty="0" smtClean="0"/>
              <a:t>b) vor dem Wahllokal</a:t>
            </a:r>
            <a:endParaRPr lang="de-DE" sz="4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4988" y="1763713"/>
            <a:ext cx="9852272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dirty="0"/>
              <a:t>vor Öffnung des </a:t>
            </a:r>
            <a:r>
              <a:rPr lang="de-DE" sz="2800" dirty="0" smtClean="0"/>
              <a:t>Wahllokals </a:t>
            </a:r>
            <a:r>
              <a:rPr lang="de-DE" sz="2800" dirty="0"/>
              <a:t>zu </a:t>
            </a:r>
            <a:r>
              <a:rPr lang="de-DE" sz="2800" dirty="0" smtClean="0"/>
              <a:t>klären:</a:t>
            </a:r>
          </a:p>
          <a:p>
            <a:pPr lvl="1">
              <a:spcAft>
                <a:spcPts val="1200"/>
              </a:spcAft>
            </a:pPr>
            <a:r>
              <a:rPr lang="de-DE" sz="2400" dirty="0"/>
              <a:t>Ist das Wahllokal </a:t>
            </a:r>
            <a:r>
              <a:rPr lang="de-DE" sz="2400" dirty="0" smtClean="0"/>
              <a:t>gut und sichtbar ausgeschildert? Ist </a:t>
            </a:r>
            <a:r>
              <a:rPr lang="de-DE" sz="2400" dirty="0"/>
              <a:t>erkennbar, um welches Wahllokal es sich handelt (Wahlbezirksnummer</a:t>
            </a:r>
            <a:r>
              <a:rPr lang="de-DE" sz="2400" dirty="0" smtClean="0"/>
              <a:t>)?</a:t>
            </a:r>
          </a:p>
          <a:p>
            <a:pPr lvl="1">
              <a:spcAft>
                <a:spcPts val="1200"/>
              </a:spcAft>
            </a:pPr>
            <a:r>
              <a:rPr lang="de-DE" sz="2400" dirty="0" smtClean="0"/>
              <a:t>Ist ein eventuell zusätzlicher barrierefreier Zugang klar ausgeschildert und auch geöffnet?</a:t>
            </a:r>
            <a:endParaRPr lang="de-DE" sz="2400" dirty="0"/>
          </a:p>
          <a:p>
            <a:pPr lvl="1">
              <a:spcAft>
                <a:spcPts val="1200"/>
              </a:spcAft>
            </a:pPr>
            <a:r>
              <a:rPr lang="de-DE" sz="2400" dirty="0"/>
              <a:t>Hängen am oder im Gebäude die </a:t>
            </a:r>
            <a:r>
              <a:rPr lang="de-DE" sz="2400" b="1" dirty="0"/>
              <a:t>Wahlbekanntmachung</a:t>
            </a:r>
            <a:r>
              <a:rPr lang="de-DE" sz="2400" dirty="0"/>
              <a:t> und </a:t>
            </a:r>
            <a:r>
              <a:rPr lang="de-DE" sz="2400" dirty="0" smtClean="0"/>
              <a:t>Stimmzettelmuster in </a:t>
            </a:r>
            <a:r>
              <a:rPr lang="de-DE" sz="2400" dirty="0"/>
              <a:t>gut lesbarer Größe aus?</a:t>
            </a:r>
          </a:p>
          <a:p>
            <a:pPr lvl="1">
              <a:spcAft>
                <a:spcPts val="1200"/>
              </a:spcAft>
            </a:pPr>
            <a:r>
              <a:rPr lang="de-DE" sz="2400" dirty="0"/>
              <a:t>Ist vor und im Wahlgebäude jegliche Wahlwerbung entfernt</a:t>
            </a:r>
            <a:r>
              <a:rPr lang="de-DE" sz="2400" dirty="0" smtClean="0"/>
              <a:t>?</a:t>
            </a:r>
          </a:p>
          <a:p>
            <a:pPr marL="498475" lvl="1" indent="0">
              <a:spcAft>
                <a:spcPts val="1200"/>
              </a:spcAft>
              <a:buNone/>
            </a:pPr>
            <a:r>
              <a:rPr lang="de-DE" sz="2400" dirty="0">
                <a:sym typeface="Symbol" panose="05050102010706020507" pitchFamily="18" charset="2"/>
              </a:rPr>
              <a:t> </a:t>
            </a:r>
            <a:r>
              <a:rPr lang="de-DE" sz="2400" dirty="0" smtClean="0">
                <a:sym typeface="Symbol" panose="05050102010706020507" pitchFamily="18" charset="2"/>
              </a:rPr>
              <a:t>    </a:t>
            </a:r>
            <a:r>
              <a:rPr lang="de-DE" sz="2400" dirty="0" smtClean="0"/>
              <a:t>„</a:t>
            </a:r>
            <a:r>
              <a:rPr lang="de-DE" sz="2400" dirty="0"/>
              <a:t>Bannkreis“ für Wahlwerbung </a:t>
            </a:r>
            <a:r>
              <a:rPr lang="de-DE" sz="2400" dirty="0" smtClean="0"/>
              <a:t>einschließlich Unterschriften-	  </a:t>
            </a:r>
            <a:r>
              <a:rPr lang="de-DE" sz="2400" dirty="0" err="1" smtClean="0"/>
              <a:t>sammlungen</a:t>
            </a:r>
            <a:r>
              <a:rPr lang="de-DE" sz="2400" dirty="0" smtClean="0"/>
              <a:t> um das Wahllokal: etwa 20 Meter</a:t>
            </a:r>
            <a:endParaRPr lang="de-DE" sz="24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192089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tertitel 6"/>
          <p:cNvSpPr>
            <a:spLocks noGrp="1"/>
          </p:cNvSpPr>
          <p:nvPr>
            <p:ph type="subTitle" idx="1"/>
          </p:nvPr>
        </p:nvSpPr>
        <p:spPr>
          <a:xfrm>
            <a:off x="1603375" y="3924647"/>
            <a:ext cx="7486650" cy="1931987"/>
          </a:xfrm>
        </p:spPr>
        <p:txBody>
          <a:bodyPr/>
          <a:lstStyle/>
          <a:p>
            <a:r>
              <a:rPr lang="de-DE" dirty="0" smtClean="0"/>
              <a:t>3. Wahlhandlung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smtClean="0"/>
              <a:t>Schulung Wahlvorstände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911641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5" y="252239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3. Wahlhandlung</a:t>
            </a:r>
            <a:endParaRPr lang="de-DE" sz="4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de-DE" sz="2800" dirty="0" smtClean="0"/>
              <a:t>Öffnung des Wahllokals</a:t>
            </a:r>
          </a:p>
          <a:p>
            <a:pPr lvl="1">
              <a:spcAft>
                <a:spcPts val="1200"/>
              </a:spcAft>
            </a:pPr>
            <a:r>
              <a:rPr lang="de-DE" sz="2400" dirty="0" smtClean="0"/>
              <a:t>Eröffnung der Wahlhandlung um 8 Uhr</a:t>
            </a:r>
          </a:p>
          <a:p>
            <a:pPr marL="498475" lvl="1" indent="0">
              <a:spcAft>
                <a:spcPts val="1200"/>
              </a:spcAft>
              <a:buNone/>
              <a:tabLst>
                <a:tab pos="806450" algn="l"/>
              </a:tabLst>
            </a:pPr>
            <a:r>
              <a:rPr lang="de-DE" sz="2400" dirty="0" smtClean="0">
                <a:sym typeface="Symbol" panose="05050102010706020507" pitchFamily="18" charset="2"/>
              </a:rPr>
              <a:t>	 </a:t>
            </a:r>
            <a:r>
              <a:rPr lang="de-DE" sz="2400" dirty="0" smtClean="0"/>
              <a:t>Sind alle Türen zum Wahllokal geöffnet?</a:t>
            </a:r>
          </a:p>
          <a:p>
            <a:pPr lvl="1">
              <a:spcAft>
                <a:spcPts val="1200"/>
              </a:spcAft>
            </a:pPr>
            <a:r>
              <a:rPr lang="de-DE" sz="2400" dirty="0" smtClean="0"/>
              <a:t>Überprüfung der Wahlurnen durch Wahlvorsteher/in:</a:t>
            </a:r>
          </a:p>
          <a:p>
            <a:pPr lvl="2">
              <a:spcAft>
                <a:spcPts val="1200"/>
              </a:spcAft>
            </a:pPr>
            <a:r>
              <a:rPr lang="de-DE" sz="2000" dirty="0" smtClean="0"/>
              <a:t>Wahlurnen sind vor Beginn der ersten Stimmabgabe leer</a:t>
            </a:r>
          </a:p>
          <a:p>
            <a:pPr lvl="2">
              <a:spcAft>
                <a:spcPts val="1200"/>
              </a:spcAft>
            </a:pPr>
            <a:r>
              <a:rPr lang="de-DE" sz="2000" dirty="0" smtClean="0"/>
              <a:t>danach: öffentliche Versiegelung der Wahlurnen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73821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220" y="1536118"/>
            <a:ext cx="8284636" cy="5664782"/>
          </a:xfrm>
          <a:prstGeom prst="rect">
            <a:avLst/>
          </a:prstGeom>
        </p:spPr>
      </p:pic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smtClean="0"/>
              <a:t>Schulung Wahlvorstände</a:t>
            </a:r>
            <a:endParaRPr lang="de-DE" altLang="de-DE" dirty="0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1962325" y="252239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3. Wahlhandlung</a:t>
            </a:r>
            <a:endParaRPr lang="de-DE" sz="4000" dirty="0"/>
          </a:p>
        </p:txBody>
      </p:sp>
      <p:sp>
        <p:nvSpPr>
          <p:cNvPr id="9" name="Rechteck 8"/>
          <p:cNvSpPr/>
          <p:nvPr/>
        </p:nvSpPr>
        <p:spPr bwMode="auto">
          <a:xfrm>
            <a:off x="3474492" y="5004990"/>
            <a:ext cx="4752528" cy="2016001"/>
          </a:xfrm>
          <a:prstGeom prst="rect">
            <a:avLst/>
          </a:prstGeom>
          <a:noFill/>
          <a:ln w="38100" cap="flat" cmpd="sng" algn="ctr">
            <a:solidFill>
              <a:srgbClr val="FF151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4865890" y="4543326"/>
            <a:ext cx="14830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 smtClean="0">
                <a:solidFill>
                  <a:srgbClr val="FF0000"/>
                </a:solidFill>
              </a:rPr>
              <a:t>Station 1</a:t>
            </a:r>
            <a:endParaRPr lang="de-DE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26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5" y="215900"/>
            <a:ext cx="5688632" cy="1260475"/>
          </a:xfrm>
        </p:spPr>
        <p:txBody>
          <a:bodyPr anchor="ctr" anchorCtr="0"/>
          <a:lstStyle/>
          <a:p>
            <a:r>
              <a:rPr lang="de-DE" sz="4000" dirty="0"/>
              <a:t>Inhalt</a:t>
            </a:r>
            <a:r>
              <a:rPr lang="de-DE" sz="4000" dirty="0" smtClean="0"/>
              <a:t> der Schulung</a:t>
            </a:r>
            <a:endParaRPr lang="de-DE" sz="4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350764" y="1763713"/>
            <a:ext cx="7812360" cy="4991100"/>
          </a:xfrm>
        </p:spPr>
        <p:txBody>
          <a:bodyPr/>
          <a:lstStyle/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de-DE" dirty="0" smtClean="0"/>
              <a:t>Aufgaben des Wahlvorstandes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de-DE" dirty="0" smtClean="0"/>
              <a:t>Wahlvorbereitung</a:t>
            </a:r>
          </a:p>
          <a:p>
            <a:pPr marL="950912" lvl="1" indent="-514350">
              <a:spcBef>
                <a:spcPts val="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de-DE" dirty="0" smtClean="0"/>
              <a:t>im Wahllokal</a:t>
            </a:r>
          </a:p>
          <a:p>
            <a:pPr marL="950912" lvl="1" indent="-514350">
              <a:spcBef>
                <a:spcPts val="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de-DE" dirty="0" smtClean="0"/>
              <a:t>vor dem Wahllokal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de-DE" dirty="0" smtClean="0"/>
              <a:t>Wahlhandlung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de-DE" dirty="0" smtClean="0"/>
              <a:t>Ermittlung des Wahlergebnisses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de-DE" dirty="0" smtClean="0"/>
              <a:t>Abschlussarbeiten</a:t>
            </a:r>
          </a:p>
          <a:p>
            <a:pPr marL="514350" indent="-514350">
              <a:buFont typeface="+mj-lt"/>
              <a:buAutoNum type="arabicPeriod"/>
            </a:pP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30955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5" y="252239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3. Wahlhandlung</a:t>
            </a:r>
            <a:endParaRPr lang="de-DE" sz="4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4988" y="1763713"/>
            <a:ext cx="9708256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dirty="0" smtClean="0"/>
              <a:t>Station 1 im Wahllokal – Teil 1 </a:t>
            </a:r>
          </a:p>
          <a:p>
            <a:pPr lvl="1">
              <a:spcAft>
                <a:spcPts val="1200"/>
              </a:spcAft>
            </a:pPr>
            <a:r>
              <a:rPr lang="de-DE" sz="2400" dirty="0" smtClean="0"/>
              <a:t>Prüfung der Wahlberechtigung</a:t>
            </a:r>
          </a:p>
          <a:p>
            <a:pPr lvl="2">
              <a:spcAft>
                <a:spcPts val="1200"/>
              </a:spcAft>
            </a:pPr>
            <a:r>
              <a:rPr lang="de-DE" sz="2000" dirty="0" smtClean="0"/>
              <a:t>durch Vorzeigen der Wahlbenachrichtigung</a:t>
            </a:r>
          </a:p>
          <a:p>
            <a:pPr lvl="3">
              <a:spcAft>
                <a:spcPts val="1200"/>
              </a:spcAft>
            </a:pPr>
            <a:r>
              <a:rPr lang="de-DE" sz="1800" dirty="0" smtClean="0"/>
              <a:t>diese einbehalten, </a:t>
            </a:r>
            <a:r>
              <a:rPr lang="de-DE" sz="1800" dirty="0"/>
              <a:t>außer </a:t>
            </a:r>
            <a:r>
              <a:rPr lang="de-DE" sz="1800" dirty="0" smtClean="0"/>
              <a:t>bei zeitgleich stattfindenden Bürgermeisterwahlen; dann </a:t>
            </a:r>
            <a:r>
              <a:rPr lang="de-DE" sz="1800" dirty="0"/>
              <a:t>Rückgabe an </a:t>
            </a:r>
            <a:r>
              <a:rPr lang="de-DE" sz="1800" dirty="0" smtClean="0"/>
              <a:t>Wahlberechtigte</a:t>
            </a:r>
          </a:p>
          <a:p>
            <a:pPr lvl="2">
              <a:spcAft>
                <a:spcPts val="1200"/>
              </a:spcAft>
            </a:pPr>
            <a:r>
              <a:rPr lang="de-DE" sz="2000" dirty="0"/>
              <a:t>o</a:t>
            </a:r>
            <a:r>
              <a:rPr lang="de-DE" sz="2000" dirty="0" smtClean="0"/>
              <a:t>der durch Vorzeigen eines amtlichen Dokuments mit Lichtbild </a:t>
            </a:r>
            <a:r>
              <a:rPr lang="de-DE" sz="2000" dirty="0"/>
              <a:t>(bspw</a:t>
            </a:r>
            <a:r>
              <a:rPr lang="de-DE" sz="2000" dirty="0" smtClean="0"/>
              <a:t>. </a:t>
            </a:r>
            <a:r>
              <a:rPr lang="de-DE" sz="2000" dirty="0"/>
              <a:t>Personalausweis, Reisepass, Führerschein, </a:t>
            </a:r>
            <a:r>
              <a:rPr lang="de-DE" sz="2000" dirty="0" smtClean="0"/>
              <a:t>Schwerbehindertenausweis), sofern keine Wahlbenachrichtigung vorgelegt wird</a:t>
            </a:r>
          </a:p>
          <a:p>
            <a:pPr lvl="2">
              <a:spcAft>
                <a:spcPts val="1200"/>
              </a:spcAft>
            </a:pPr>
            <a:r>
              <a:rPr lang="de-DE" sz="2000" dirty="0"/>
              <a:t>Abgleich mit </a:t>
            </a:r>
            <a:r>
              <a:rPr lang="de-DE" sz="2000" dirty="0" err="1" smtClean="0"/>
              <a:t>Wahlberechtigtenverzeichnis</a:t>
            </a:r>
            <a:endParaRPr lang="de-DE" sz="2000" dirty="0" smtClean="0"/>
          </a:p>
          <a:p>
            <a:pPr lvl="3">
              <a:spcAft>
                <a:spcPts val="1200"/>
              </a:spcAft>
            </a:pPr>
            <a:r>
              <a:rPr lang="de-DE" sz="1800" dirty="0" smtClean="0"/>
              <a:t>Auf möglichen Sperrvermerk (W oder WB) achten!</a:t>
            </a:r>
            <a:endParaRPr lang="de-DE" sz="1800" dirty="0"/>
          </a:p>
          <a:p>
            <a:pPr lvl="2">
              <a:spcAft>
                <a:spcPts val="1200"/>
              </a:spcAft>
            </a:pPr>
            <a:r>
              <a:rPr lang="de-DE" sz="2000" dirty="0" smtClean="0"/>
              <a:t>Stimmabgabevermerk </a:t>
            </a:r>
            <a:r>
              <a:rPr lang="de-DE" sz="2000" dirty="0"/>
              <a:t>(Häkchen ✔) im </a:t>
            </a:r>
            <a:r>
              <a:rPr lang="de-DE" sz="2000" dirty="0" err="1" smtClean="0"/>
              <a:t>Wahlberechtigtenverzeichnis</a:t>
            </a:r>
            <a:endParaRPr lang="de-DE" sz="20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8395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5" y="252239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3. Wahlhandlung</a:t>
            </a:r>
            <a:endParaRPr lang="de-DE" sz="4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4988" y="1763713"/>
            <a:ext cx="9708256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dirty="0" smtClean="0"/>
              <a:t>Station 1 im Wahllokal – Teil 2</a:t>
            </a:r>
          </a:p>
          <a:p>
            <a:pPr lvl="1">
              <a:spcAft>
                <a:spcPts val="1200"/>
              </a:spcAft>
            </a:pPr>
            <a:r>
              <a:rPr lang="de-DE" sz="2400" dirty="0" smtClean="0"/>
              <a:t>Prüfung der Wahlberechtigung</a:t>
            </a:r>
          </a:p>
          <a:p>
            <a:pPr lvl="2">
              <a:spcBef>
                <a:spcPts val="300"/>
              </a:spcBef>
              <a:spcAft>
                <a:spcPts val="1200"/>
              </a:spcAft>
            </a:pPr>
            <a:r>
              <a:rPr lang="de-DE" sz="2000" dirty="0"/>
              <a:t>bei wählenden Personen mit Wahlschein:</a:t>
            </a:r>
          </a:p>
          <a:p>
            <a:pPr lvl="3">
              <a:spcBef>
                <a:spcPts val="300"/>
              </a:spcBef>
              <a:spcAft>
                <a:spcPts val="600"/>
              </a:spcAft>
            </a:pPr>
            <a:r>
              <a:rPr lang="de-DE" sz="1800" dirty="0"/>
              <a:t>Stimmabgabevermerk entfällt</a:t>
            </a:r>
          </a:p>
          <a:p>
            <a:pPr lvl="3">
              <a:spcBef>
                <a:spcPts val="300"/>
              </a:spcBef>
              <a:spcAft>
                <a:spcPts val="600"/>
              </a:spcAft>
            </a:pPr>
            <a:r>
              <a:rPr lang="de-DE" sz="1800" dirty="0"/>
              <a:t>Einbehalten des Wahlscheins</a:t>
            </a:r>
          </a:p>
          <a:p>
            <a:pPr marL="995362" lvl="2" indent="0">
              <a:spcAft>
                <a:spcPts val="1200"/>
              </a:spcAft>
              <a:buNone/>
            </a:pPr>
            <a:r>
              <a:rPr lang="de-DE" sz="2000" u="sng" dirty="0" smtClean="0"/>
              <a:t>Hinweis:</a:t>
            </a:r>
            <a:r>
              <a:rPr lang="de-DE" sz="2000" dirty="0" smtClean="0"/>
              <a:t> Bei der Prüfung der Identität dürfen keine sonstigen anwesenden Personen schutzwürdige Angaben der wählenden Personen zur Kenntnis nehmen!</a:t>
            </a:r>
          </a:p>
          <a:p>
            <a:pPr lvl="1">
              <a:spcAft>
                <a:spcPts val="1200"/>
              </a:spcAft>
            </a:pPr>
            <a:r>
              <a:rPr lang="de-DE" sz="2400" dirty="0" smtClean="0"/>
              <a:t>Ausgabe des Stimmzettels</a:t>
            </a:r>
            <a:endParaRPr lang="de-DE" sz="24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000710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5" y="252239"/>
            <a:ext cx="5688632" cy="1260475"/>
          </a:xfrm>
        </p:spPr>
        <p:txBody>
          <a:bodyPr anchor="ctr" anchorCtr="0"/>
          <a:lstStyle/>
          <a:p>
            <a:r>
              <a:rPr lang="de-DE" sz="4000" dirty="0"/>
              <a:t>3. Wahlhandlung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534988" y="1763713"/>
            <a:ext cx="9636248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dirty="0"/>
              <a:t>w</a:t>
            </a:r>
            <a:r>
              <a:rPr lang="de-DE" sz="2800" dirty="0" smtClean="0"/>
              <a:t>eitere Handlungsempfehlungen: 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Verbot der Doppelwahl:</a:t>
            </a:r>
            <a:endParaRPr lang="de-DE" sz="2300" dirty="0"/>
          </a:p>
          <a:p>
            <a:pPr marL="933450" lvl="2" indent="0">
              <a:spcAft>
                <a:spcPts val="1200"/>
              </a:spcAft>
              <a:buNone/>
            </a:pPr>
            <a:r>
              <a:rPr lang="de-DE" sz="1900" dirty="0" smtClean="0"/>
              <a:t>Person mit </a:t>
            </a:r>
            <a:r>
              <a:rPr lang="de-DE" sz="1900" b="1" dirty="0" smtClean="0"/>
              <a:t>„W“</a:t>
            </a:r>
            <a:r>
              <a:rPr lang="de-DE" sz="1900" dirty="0" smtClean="0"/>
              <a:t> oder</a:t>
            </a:r>
            <a:r>
              <a:rPr lang="de-DE" sz="1900" b="1" dirty="0" smtClean="0"/>
              <a:t> „WB“</a:t>
            </a:r>
            <a:r>
              <a:rPr lang="de-DE" sz="1900" dirty="0" smtClean="0"/>
              <a:t>-Vermerk im Wahlberechtigtenverzeichnis kommt ohne Wahlschein </a:t>
            </a:r>
            <a:r>
              <a:rPr lang="de-DE" sz="1900" dirty="0" smtClean="0">
                <a:sym typeface="Symbol" panose="05050102010706020507" pitchFamily="18" charset="2"/>
              </a:rPr>
              <a:t> keine Teilnahme an der Urnenwahl, da möglicherweise Stimme bereits per Briefwahl abgegeben.</a:t>
            </a:r>
            <a:endParaRPr lang="de-DE" sz="1900" dirty="0" smtClean="0"/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Korrektur der Stimmabgabe:</a:t>
            </a:r>
          </a:p>
          <a:p>
            <a:pPr marL="933450" lvl="2" indent="0">
              <a:spcAft>
                <a:spcPts val="1200"/>
              </a:spcAft>
              <a:buNone/>
            </a:pPr>
            <a:r>
              <a:rPr lang="de-DE" sz="1900" dirty="0" smtClean="0"/>
              <a:t>Person will Stimmabgabe korrigieren </a:t>
            </a:r>
            <a:r>
              <a:rPr lang="de-DE" sz="1900" dirty="0">
                <a:sym typeface="Symbol" panose="05050102010706020507" pitchFamily="18" charset="2"/>
              </a:rPr>
              <a:t> </a:t>
            </a:r>
            <a:r>
              <a:rPr lang="de-DE" sz="1900" dirty="0" smtClean="0">
                <a:sym typeface="Symbol" panose="05050102010706020507" pitchFamily="18" charset="2"/>
              </a:rPr>
              <a:t>Aushändigung eines neuen Stimmzettels, nachdem alter Stimmzettel im Beisein der Wahlvorsteherin/des Wahlvorstehers zerrissen wurde.</a:t>
            </a:r>
            <a:r>
              <a:rPr lang="de-DE" sz="2000" dirty="0"/>
              <a:t> </a:t>
            </a:r>
            <a:endParaRPr lang="de-DE" sz="2000" dirty="0" smtClean="0"/>
          </a:p>
        </p:txBody>
      </p:sp>
    </p:spTree>
    <p:extLst>
      <p:ext uri="{BB962C8B-B14F-4D97-AF65-F5344CB8AC3E}">
        <p14:creationId xmlns:p14="http://schemas.microsoft.com/office/powerpoint/2010/main" val="116704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268" y="1560308"/>
            <a:ext cx="8284636" cy="5664782"/>
          </a:xfrm>
          <a:prstGeom prst="rect">
            <a:avLst/>
          </a:prstGeom>
        </p:spPr>
      </p:pic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smtClean="0"/>
              <a:t>Schulung Wahlvorstände</a:t>
            </a:r>
            <a:endParaRPr lang="de-DE" altLang="de-DE" dirty="0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1962325" y="252239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3. Wahlhandlung</a:t>
            </a:r>
            <a:endParaRPr lang="de-DE" sz="4000" dirty="0"/>
          </a:p>
        </p:txBody>
      </p:sp>
      <p:sp>
        <p:nvSpPr>
          <p:cNvPr id="9" name="Rechteck 8"/>
          <p:cNvSpPr/>
          <p:nvPr/>
        </p:nvSpPr>
        <p:spPr bwMode="auto">
          <a:xfrm>
            <a:off x="1602284" y="2700511"/>
            <a:ext cx="1691779" cy="3384376"/>
          </a:xfrm>
          <a:prstGeom prst="rect">
            <a:avLst/>
          </a:prstGeom>
          <a:noFill/>
          <a:ln w="38100" cap="flat" cmpd="sng" algn="ctr">
            <a:solidFill>
              <a:srgbClr val="FF151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3447006" y="3636615"/>
            <a:ext cx="14830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 smtClean="0">
                <a:solidFill>
                  <a:srgbClr val="FF0000"/>
                </a:solidFill>
              </a:rPr>
              <a:t>Station 2</a:t>
            </a:r>
            <a:endParaRPr lang="de-DE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91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5" y="252239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3. Wahlhandlung</a:t>
            </a:r>
            <a:endParaRPr lang="de-DE" sz="4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4988" y="1763712"/>
            <a:ext cx="9564240" cy="5437187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dirty="0" smtClean="0"/>
              <a:t>Station 2 im Wahllokal</a:t>
            </a:r>
          </a:p>
          <a:p>
            <a:pPr lvl="1">
              <a:spcAft>
                <a:spcPts val="1200"/>
              </a:spcAft>
            </a:pPr>
            <a:r>
              <a:rPr lang="de-DE" sz="2400" dirty="0" smtClean="0"/>
              <a:t>Benutzen </a:t>
            </a:r>
            <a:r>
              <a:rPr lang="de-DE" sz="2400" dirty="0"/>
              <a:t>der Wahlkabine ist Pflicht!</a:t>
            </a:r>
          </a:p>
          <a:p>
            <a:pPr lvl="1">
              <a:spcAft>
                <a:spcPts val="1200"/>
              </a:spcAft>
            </a:pPr>
            <a:r>
              <a:rPr lang="de-DE" sz="2400" dirty="0" smtClean="0"/>
              <a:t>für </a:t>
            </a:r>
            <a:r>
              <a:rPr lang="de-DE" sz="2400" dirty="0"/>
              <a:t>Stimmabgabe sind </a:t>
            </a:r>
            <a:r>
              <a:rPr lang="de-DE" sz="2400" dirty="0" smtClean="0"/>
              <a:t>dokumentenechte </a:t>
            </a:r>
            <a:r>
              <a:rPr lang="de-DE" sz="2400" dirty="0"/>
              <a:t>Stifte zu </a:t>
            </a:r>
            <a:r>
              <a:rPr lang="de-DE" sz="2400" dirty="0" smtClean="0"/>
              <a:t>verwenden</a:t>
            </a:r>
          </a:p>
          <a:p>
            <a:pPr lvl="2">
              <a:spcAft>
                <a:spcPts val="1200"/>
              </a:spcAft>
            </a:pPr>
            <a:r>
              <a:rPr lang="de-DE" sz="2000" dirty="0"/>
              <a:t>e</a:t>
            </a:r>
            <a:r>
              <a:rPr lang="de-DE" sz="2000" dirty="0" smtClean="0"/>
              <a:t>in </a:t>
            </a:r>
            <a:r>
              <a:rPr lang="de-DE" sz="2000" dirty="0" err="1" smtClean="0"/>
              <a:t>MdW</a:t>
            </a:r>
            <a:r>
              <a:rPr lang="de-DE" sz="2000" dirty="0" smtClean="0"/>
              <a:t> prüft regelmäßig, ob in den Wahlkabinen vorhanden</a:t>
            </a:r>
            <a:endParaRPr lang="de-DE" sz="2000" dirty="0"/>
          </a:p>
          <a:p>
            <a:pPr lvl="1">
              <a:spcAft>
                <a:spcPts val="1200"/>
              </a:spcAft>
            </a:pPr>
            <a:r>
              <a:rPr lang="de-DE" sz="2400" dirty="0" smtClean="0"/>
              <a:t>Regelmäßige Überprüfung der Wahlkabinen durch ein </a:t>
            </a:r>
            <a:r>
              <a:rPr lang="de-DE" sz="2400" dirty="0" err="1" smtClean="0"/>
              <a:t>MdW</a:t>
            </a:r>
            <a:r>
              <a:rPr lang="de-DE" sz="2400" dirty="0" smtClean="0"/>
              <a:t>  (u.a. auf Wahlwerbung)</a:t>
            </a:r>
            <a:endParaRPr lang="de-DE" sz="2000" dirty="0"/>
          </a:p>
          <a:p>
            <a:pPr lvl="1">
              <a:spcAft>
                <a:spcPts val="1200"/>
              </a:spcAft>
            </a:pPr>
            <a:endParaRPr lang="de-DE" dirty="0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636819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5" y="252239"/>
            <a:ext cx="5688632" cy="1260475"/>
          </a:xfrm>
        </p:spPr>
        <p:txBody>
          <a:bodyPr anchor="ctr" anchorCtr="0"/>
          <a:lstStyle/>
          <a:p>
            <a:r>
              <a:rPr lang="de-DE" sz="4000" dirty="0"/>
              <a:t>3. Wahlhandlung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534988" y="1763712"/>
            <a:ext cx="9276208" cy="5437187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dirty="0" smtClean="0"/>
              <a:t>Hinweise zur Sicherung des Wahlgeheimnisses:</a:t>
            </a:r>
            <a:endParaRPr lang="de-DE" sz="2800" dirty="0"/>
          </a:p>
          <a:p>
            <a:pPr lvl="1">
              <a:spcAft>
                <a:spcPts val="1200"/>
              </a:spcAft>
            </a:pPr>
            <a:r>
              <a:rPr lang="de-DE" sz="2300" dirty="0" smtClean="0">
                <a:sym typeface="Symbol" panose="05050102010706020507" pitchFamily="18" charset="2"/>
              </a:rPr>
              <a:t>Grundsatz: pro Wahlkabine nur eine Person</a:t>
            </a:r>
          </a:p>
          <a:p>
            <a:pPr lvl="2">
              <a:spcAft>
                <a:spcPts val="1200"/>
              </a:spcAft>
            </a:pPr>
            <a:r>
              <a:rPr lang="de-DE" sz="2000" u="sng" dirty="0" smtClean="0">
                <a:sym typeface="Symbol" panose="05050102010706020507" pitchFamily="18" charset="2"/>
              </a:rPr>
              <a:t>Ausnahme 1:</a:t>
            </a:r>
            <a:r>
              <a:rPr lang="de-DE" sz="2000" dirty="0" smtClean="0">
                <a:sym typeface="Symbol" panose="05050102010706020507" pitchFamily="18" charset="2"/>
              </a:rPr>
              <a:t> Kleinkinder, die nicht unbeaufsichtigt warten können.</a:t>
            </a:r>
          </a:p>
          <a:p>
            <a:pPr lvl="2">
              <a:spcAft>
                <a:spcPts val="1200"/>
              </a:spcAft>
            </a:pPr>
            <a:r>
              <a:rPr lang="de-DE" sz="2000" u="sng" dirty="0" smtClean="0">
                <a:sym typeface="Symbol" panose="05050102010706020507" pitchFamily="18" charset="2"/>
              </a:rPr>
              <a:t>Ausnahme 2:</a:t>
            </a:r>
            <a:r>
              <a:rPr lang="de-DE" sz="2000" dirty="0" smtClean="0">
                <a:sym typeface="Symbol" panose="05050102010706020507" pitchFamily="18" charset="2"/>
              </a:rPr>
              <a:t> Unterstützung einer körperlich beeinträchtigten (Seh-/Schreibfähigkeit) oder des Lesens unkundigen Person durch eine Hilfsperson (Begleitperson oder ein MdW).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>
                <a:sym typeface="Symbol" panose="05050102010706020507" pitchFamily="18" charset="2"/>
              </a:rPr>
              <a:t>Stimmzettel muss in Wahlkabine gefaltet werden</a:t>
            </a:r>
          </a:p>
          <a:p>
            <a:pPr marL="810625" lvl="1">
              <a:spcBef>
                <a:spcPts val="0"/>
              </a:spcBef>
              <a:spcAft>
                <a:spcPts val="0"/>
              </a:spcAft>
            </a:pPr>
            <a:r>
              <a:rPr lang="de-DE" sz="2300" dirty="0" smtClean="0">
                <a:sym typeface="Symbol" panose="05050102010706020507" pitchFamily="18" charset="2"/>
              </a:rPr>
              <a:t>Verbot von </a:t>
            </a:r>
            <a:r>
              <a:rPr lang="de-DE" sz="2300" dirty="0">
                <a:sym typeface="Symbol" panose="05050102010706020507" pitchFamily="18" charset="2"/>
              </a:rPr>
              <a:t>Selfies in der Wahlkabine </a:t>
            </a:r>
            <a:r>
              <a:rPr lang="de-DE" sz="2300" dirty="0" smtClean="0">
                <a:sym typeface="Symbol" panose="05050102010706020507" pitchFamily="18" charset="2"/>
              </a:rPr>
              <a:t>beziehungsweise</a:t>
            </a:r>
            <a:br>
              <a:rPr lang="de-DE" sz="2300" dirty="0" smtClean="0">
                <a:sym typeface="Symbol" panose="05050102010706020507" pitchFamily="18" charset="2"/>
              </a:rPr>
            </a:br>
            <a:r>
              <a:rPr lang="de-DE" sz="2300" dirty="0" smtClean="0">
                <a:sym typeface="Symbol" panose="05050102010706020507" pitchFamily="18" charset="2"/>
              </a:rPr>
              <a:t>Fotografieren oder Filmen der eigenen</a:t>
            </a:r>
            <a:br>
              <a:rPr lang="de-DE" sz="2300" dirty="0" smtClean="0">
                <a:sym typeface="Symbol" panose="05050102010706020507" pitchFamily="18" charset="2"/>
              </a:rPr>
            </a:br>
            <a:r>
              <a:rPr lang="de-DE" sz="2300" dirty="0" smtClean="0">
                <a:sym typeface="Symbol" panose="05050102010706020507" pitchFamily="18" charset="2"/>
              </a:rPr>
              <a:t>Stimmabgabe (§ 55 Abs. 5, Nr. 8 </a:t>
            </a:r>
            <a:r>
              <a:rPr lang="de-DE" sz="2300" dirty="0" err="1" smtClean="0">
                <a:sym typeface="Symbol" panose="05050102010706020507" pitchFamily="18" charset="2"/>
              </a:rPr>
              <a:t>BbgLWahlV</a:t>
            </a:r>
            <a:r>
              <a:rPr lang="de-DE" sz="2300" dirty="0">
                <a:sym typeface="Symbol" panose="05050102010706020507" pitchFamily="18" charset="2"/>
              </a:rPr>
              <a:t>) </a:t>
            </a:r>
          </a:p>
          <a:p>
            <a:pPr marL="810625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300" dirty="0" smtClean="0">
                <a:sym typeface="Symbol" panose="05050102010706020507" pitchFamily="18" charset="2"/>
              </a:rPr>
              <a:t>oder der Stimmabgabe anderer Person (§ 107c StGB),</a:t>
            </a:r>
            <a:br>
              <a:rPr lang="de-DE" sz="2300" dirty="0" smtClean="0">
                <a:sym typeface="Symbol" panose="05050102010706020507" pitchFamily="18" charset="2"/>
              </a:rPr>
            </a:br>
            <a:r>
              <a:rPr lang="de-DE" sz="2300" dirty="0" smtClean="0">
                <a:sym typeface="Symbol" panose="05050102010706020507" pitchFamily="18" charset="2"/>
              </a:rPr>
              <a:t>wenn wählende Person &amp; dessen Votum identifizierbar</a:t>
            </a:r>
          </a:p>
        </p:txBody>
      </p:sp>
      <p:sp>
        <p:nvSpPr>
          <p:cNvPr id="11" name="Geschweifte Klammer rechts 10"/>
          <p:cNvSpPr/>
          <p:nvPr/>
        </p:nvSpPr>
        <p:spPr bwMode="auto">
          <a:xfrm>
            <a:off x="8203041" y="5048819"/>
            <a:ext cx="792088" cy="1929037"/>
          </a:xfrm>
          <a:prstGeom prst="rightBrace">
            <a:avLst>
              <a:gd name="adj1" fmla="val 8333"/>
              <a:gd name="adj2" fmla="val 47461"/>
            </a:avLst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8947100" y="5346725"/>
            <a:ext cx="17281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smtClean="0"/>
              <a:t>bei Missachtung:</a:t>
            </a:r>
          </a:p>
          <a:p>
            <a:pPr algn="ctr"/>
            <a:r>
              <a:rPr lang="de-DE" sz="1600" dirty="0" smtClean="0"/>
              <a:t>Handhabung wie bei Korrektur der Stimmabgabe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3951606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951" y="1536118"/>
            <a:ext cx="8284636" cy="5664782"/>
          </a:xfrm>
          <a:prstGeom prst="rect">
            <a:avLst/>
          </a:prstGeom>
        </p:spPr>
      </p:pic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smtClean="0"/>
              <a:t>Schulung Wahlvorstände</a:t>
            </a:r>
            <a:endParaRPr lang="de-DE" altLang="de-DE" dirty="0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1962325" y="252239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3. Wahlhandlung</a:t>
            </a:r>
            <a:endParaRPr lang="de-DE" sz="4000" dirty="0"/>
          </a:p>
        </p:txBody>
      </p:sp>
      <p:sp>
        <p:nvSpPr>
          <p:cNvPr id="9" name="Rechteck 8"/>
          <p:cNvSpPr/>
          <p:nvPr/>
        </p:nvSpPr>
        <p:spPr bwMode="auto">
          <a:xfrm>
            <a:off x="4482604" y="1692399"/>
            <a:ext cx="4248472" cy="2202742"/>
          </a:xfrm>
          <a:prstGeom prst="rect">
            <a:avLst/>
          </a:prstGeom>
          <a:noFill/>
          <a:ln w="38100" cap="flat" cmpd="sng" algn="ctr">
            <a:solidFill>
              <a:srgbClr val="FF151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5562724" y="3895142"/>
            <a:ext cx="14830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 smtClean="0">
                <a:solidFill>
                  <a:srgbClr val="FF0000"/>
                </a:solidFill>
              </a:rPr>
              <a:t>Station 3</a:t>
            </a:r>
            <a:endParaRPr lang="de-DE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590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5" y="252239"/>
            <a:ext cx="5688632" cy="1260475"/>
          </a:xfrm>
        </p:spPr>
        <p:txBody>
          <a:bodyPr anchor="ctr" anchorCtr="0"/>
          <a:lstStyle/>
          <a:p>
            <a:r>
              <a:rPr lang="de-DE" sz="4000" dirty="0"/>
              <a:t>3. Wahlhandlung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534989" y="1763713"/>
            <a:ext cx="6899943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dirty="0" smtClean="0"/>
              <a:t>Station 3 im Wahllokal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Freigabe der Wahlurnen durch ein </a:t>
            </a:r>
            <a:r>
              <a:rPr lang="de-DE" sz="2300" dirty="0" err="1" smtClean="0"/>
              <a:t>MdW</a:t>
            </a:r>
            <a:endParaRPr lang="de-DE" sz="2300" dirty="0" smtClean="0"/>
          </a:p>
          <a:p>
            <a:pPr lvl="2">
              <a:spcAft>
                <a:spcPts val="1200"/>
              </a:spcAft>
            </a:pPr>
            <a:r>
              <a:rPr lang="de-DE" sz="1800" dirty="0" smtClean="0"/>
              <a:t>Einwurf des Stimmzettels 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Eintragung in die Zählliste für die Wahlbeteiligung durch ein </a:t>
            </a:r>
            <a:r>
              <a:rPr lang="de-DE" sz="2300" dirty="0" err="1" smtClean="0"/>
              <a:t>MdW</a:t>
            </a:r>
            <a:endParaRPr lang="de-DE" sz="2300" dirty="0" smtClean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8828" y="3287155"/>
            <a:ext cx="2463664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334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5" y="252239"/>
            <a:ext cx="5688632" cy="1260475"/>
          </a:xfrm>
        </p:spPr>
        <p:txBody>
          <a:bodyPr anchor="ctr" anchorCtr="0"/>
          <a:lstStyle/>
          <a:p>
            <a:r>
              <a:rPr lang="de-DE" sz="4000" dirty="0"/>
              <a:t>3. Wahlhandlung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522163" y="1728168"/>
            <a:ext cx="10150685" cy="5257278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dirty="0" smtClean="0"/>
              <a:t>Hinweise zur Sicherung einer störungsfreien Stimmabgabe:</a:t>
            </a:r>
            <a:endParaRPr lang="de-DE" sz="2800" dirty="0"/>
          </a:p>
          <a:p>
            <a:pPr lvl="1">
              <a:spcAft>
                <a:spcPts val="1200"/>
              </a:spcAft>
            </a:pPr>
            <a:r>
              <a:rPr lang="de-DE" sz="2300" dirty="0" smtClean="0">
                <a:sym typeface="Symbol" panose="05050102010706020507" pitchFamily="18" charset="2"/>
              </a:rPr>
              <a:t>Grundsatz: Ton- und Bildaufnahmen im Wahlraum unzulässig (</a:t>
            </a:r>
            <a:r>
              <a:rPr lang="de-DE" sz="2300" dirty="0">
                <a:sym typeface="Symbol" panose="05050102010706020507" pitchFamily="18" charset="2"/>
              </a:rPr>
              <a:t>auch für </a:t>
            </a:r>
            <a:r>
              <a:rPr lang="de-DE" sz="2300" dirty="0" smtClean="0">
                <a:sym typeface="Symbol" panose="05050102010706020507" pitchFamily="18" charset="2"/>
              </a:rPr>
              <a:t>Medienvertretende)  </a:t>
            </a:r>
            <a:r>
              <a:rPr lang="de-DE" sz="2300" u="sng" dirty="0" smtClean="0">
                <a:sym typeface="Symbol" panose="05050102010706020507" pitchFamily="18" charset="2"/>
              </a:rPr>
              <a:t>Ausnahme:</a:t>
            </a:r>
            <a:r>
              <a:rPr lang="de-DE" sz="2300" dirty="0" smtClean="0">
                <a:sym typeface="Symbol" panose="05050102010706020507" pitchFamily="18" charset="2"/>
              </a:rPr>
              <a:t> Einverständnis aller Personen, die aufgenommen werden sollen, liegt vor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>
                <a:sym typeface="Symbol" panose="05050102010706020507" pitchFamily="18" charset="2"/>
              </a:rPr>
              <a:t>bei störendem Verhalten von Personen </a:t>
            </a:r>
            <a:r>
              <a:rPr lang="de-DE" sz="2300" dirty="0">
                <a:sym typeface="Symbol" panose="05050102010706020507" pitchFamily="18" charset="2"/>
              </a:rPr>
              <a:t></a:t>
            </a:r>
            <a:r>
              <a:rPr lang="de-DE" sz="2300" dirty="0" smtClean="0">
                <a:sym typeface="Symbol" panose="05050102010706020507" pitchFamily="18" charset="2"/>
              </a:rPr>
              <a:t> Gebrauch des Hausrechts durch Wahlvorstand zulässig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>
                <a:sym typeface="Symbol" panose="05050102010706020507" pitchFamily="18" charset="2"/>
              </a:rPr>
              <a:t>bei überlangem Aufenthalt von Personen in der Wahlkabine  Aufforderung zum Verlassen der Wahlkabine, damit nachfolgende Personen wählen können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>
                <a:sym typeface="Symbol" panose="05050102010706020507" pitchFamily="18" charset="2"/>
              </a:rPr>
              <a:t>dabei ruhig und bestimmend auftreten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>
                <a:sym typeface="Symbol" panose="05050102010706020507" pitchFamily="18" charset="2"/>
              </a:rPr>
              <a:t>im Notfall Ordnungsamt oder Polizei rufen</a:t>
            </a:r>
          </a:p>
        </p:txBody>
      </p:sp>
    </p:spTree>
    <p:extLst>
      <p:ext uri="{BB962C8B-B14F-4D97-AF65-F5344CB8AC3E}">
        <p14:creationId xmlns:p14="http://schemas.microsoft.com/office/powerpoint/2010/main" val="1708455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5" y="252239"/>
            <a:ext cx="5688632" cy="1260475"/>
          </a:xfrm>
        </p:spPr>
        <p:txBody>
          <a:bodyPr anchor="ctr" anchorCtr="0"/>
          <a:lstStyle/>
          <a:p>
            <a:r>
              <a:rPr lang="de-DE" sz="4000" dirty="0"/>
              <a:t>3. Wahlhandlung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534988" y="1763713"/>
            <a:ext cx="9636248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dirty="0" smtClean="0"/>
              <a:t>Schließung des Wahllokals um 18 Uhr</a:t>
            </a:r>
            <a:endParaRPr lang="de-DE" sz="1300" dirty="0" smtClean="0"/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noch anwesende Personen im Wahlraum sowie Personen, die sich vor 18 Uhr in die Warteschlange eingereiht hatten, müssen zur Stimmabgabe zugelassen werden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die Öffentlichkeit bleibt auch nach der letzten Stimmabgabe hergestellt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Unterlagen (nicht ausgegebene Stimmzettel, Wahlberechtigtenverzeichnis, usw.) sind von den Tischen zu entfernen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Überprüfung der Wahlurnen auf Unversehrtheit</a:t>
            </a:r>
          </a:p>
        </p:txBody>
      </p:sp>
    </p:spTree>
    <p:extLst>
      <p:ext uri="{BB962C8B-B14F-4D97-AF65-F5344CB8AC3E}">
        <p14:creationId xmlns:p14="http://schemas.microsoft.com/office/powerpoint/2010/main" val="119079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tertitel 6"/>
          <p:cNvSpPr>
            <a:spLocks noGrp="1"/>
          </p:cNvSpPr>
          <p:nvPr>
            <p:ph type="subTitle" idx="1"/>
          </p:nvPr>
        </p:nvSpPr>
        <p:spPr>
          <a:xfrm>
            <a:off x="1603375" y="3780631"/>
            <a:ext cx="7486650" cy="1931987"/>
          </a:xfrm>
        </p:spPr>
        <p:txBody>
          <a:bodyPr/>
          <a:lstStyle/>
          <a:p>
            <a:r>
              <a:rPr lang="de-DE" dirty="0" smtClean="0"/>
              <a:t>1. Aufgaben des Wahlvorstandes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smtClean="0"/>
              <a:t>Schulung Wahlvorstände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63755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tertitel 6"/>
          <p:cNvSpPr>
            <a:spLocks noGrp="1"/>
          </p:cNvSpPr>
          <p:nvPr>
            <p:ph type="subTitle" idx="1"/>
          </p:nvPr>
        </p:nvSpPr>
        <p:spPr>
          <a:xfrm>
            <a:off x="1603375" y="3852639"/>
            <a:ext cx="7486650" cy="1931987"/>
          </a:xfrm>
        </p:spPr>
        <p:txBody>
          <a:bodyPr/>
          <a:lstStyle/>
          <a:p>
            <a:r>
              <a:rPr lang="de-DE" dirty="0" smtClean="0"/>
              <a:t>4. Ermittlung des Wahlergebnisses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smtClean="0"/>
              <a:t>Schulung Wahlvorstände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557497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4" y="215900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4. Ermittlung des Wahlergebnisses</a:t>
            </a:r>
            <a:endParaRPr lang="de-DE" sz="40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34988" y="1763713"/>
            <a:ext cx="9636248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dirty="0" smtClean="0"/>
              <a:t>Hinweise für Wahlbezirke mit zwei Wahllokalen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Wahlvorstand des nicht auszählenden Wahllokals:</a:t>
            </a:r>
          </a:p>
          <a:p>
            <a:pPr lvl="2">
              <a:spcAft>
                <a:spcPts val="1200"/>
              </a:spcAft>
            </a:pPr>
            <a:r>
              <a:rPr lang="de-DE" sz="1900" dirty="0" smtClean="0"/>
              <a:t>alle MdW unterschreiben die Wahlniederschrift</a:t>
            </a:r>
          </a:p>
          <a:p>
            <a:pPr lvl="2">
              <a:spcAft>
                <a:spcPts val="1200"/>
              </a:spcAft>
            </a:pPr>
            <a:r>
              <a:rPr lang="de-DE" sz="1900" dirty="0" smtClean="0"/>
              <a:t>Wahlvorsteher/in, schriftführende Person und ein weiteres MdW bringen unverzüglich alle verpackten Wahlmaterialien einschließlich der verschlossenen Wahlurne, des </a:t>
            </a:r>
            <a:r>
              <a:rPr lang="de-DE" sz="1800" dirty="0" smtClean="0"/>
              <a:t>Wahlberechtigtenverzeichnisses</a:t>
            </a:r>
            <a:r>
              <a:rPr lang="de-DE" sz="1900" dirty="0" smtClean="0"/>
              <a:t>, der einbehaltenen Wahlscheine und der Wahlniederschrift zum auszählenden Wahllokal/Wahlvorstand</a:t>
            </a:r>
          </a:p>
          <a:p>
            <a:pPr lvl="1">
              <a:spcAft>
                <a:spcPts val="1200"/>
              </a:spcAft>
            </a:pPr>
            <a:r>
              <a:rPr lang="de-DE" sz="2300" dirty="0"/>
              <a:t>a</a:t>
            </a:r>
            <a:r>
              <a:rPr lang="de-DE" sz="2300" dirty="0" smtClean="0"/>
              <a:t>uszählender Wahlvorstand wartet </a:t>
            </a:r>
            <a:r>
              <a:rPr lang="de-DE" sz="2300" dirty="0"/>
              <a:t>mit Beginn der Ergebnisermittlung bis zur Übergabe durch den abgebenden </a:t>
            </a:r>
            <a:r>
              <a:rPr lang="de-DE" sz="2300" dirty="0" smtClean="0"/>
              <a:t>Wahlvorstand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Übergabe wird in beiden Wahlniederschriften dokumentiert</a:t>
            </a:r>
            <a:endParaRPr lang="de-DE" sz="2300" dirty="0"/>
          </a:p>
        </p:txBody>
      </p:sp>
    </p:spTree>
    <p:extLst>
      <p:ext uri="{BB962C8B-B14F-4D97-AF65-F5344CB8AC3E}">
        <p14:creationId xmlns:p14="http://schemas.microsoft.com/office/powerpoint/2010/main" val="235733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4" y="215900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4. Ermittlung des Wahlergebnisses</a:t>
            </a:r>
            <a:endParaRPr lang="de-DE" sz="40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34988" y="1763713"/>
            <a:ext cx="9636248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dirty="0" smtClean="0"/>
              <a:t>Hinweise für den aufnehmenden Wahlvorstand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nach Abschluss der Wahlhandlung mit der Öffnung der Wahlurne warten auf den abgebende Wahlvorstand warten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>
                <a:sym typeface="Symbol" panose="05050102010706020507" pitchFamily="18" charset="2"/>
              </a:rPr>
              <a:t>nach Erscheinen des abgebenden Wahlvorstands:</a:t>
            </a:r>
          </a:p>
          <a:p>
            <a:pPr lvl="2">
              <a:spcAft>
                <a:spcPts val="1200"/>
              </a:spcAft>
            </a:pPr>
            <a:r>
              <a:rPr lang="de-DE" sz="1900" dirty="0" smtClean="0">
                <a:sym typeface="Symbol" panose="05050102010706020507" pitchFamily="18" charset="2"/>
              </a:rPr>
              <a:t>Übergabe der Wahlmaterialien wird in beiden Wahlniederschriften dokumentiert</a:t>
            </a:r>
          </a:p>
          <a:p>
            <a:pPr lvl="2">
              <a:spcAft>
                <a:spcPts val="1200"/>
              </a:spcAft>
            </a:pPr>
            <a:r>
              <a:rPr lang="de-DE" sz="1900" dirty="0" smtClean="0">
                <a:sym typeface="Symbol" panose="05050102010706020507" pitchFamily="18" charset="2"/>
              </a:rPr>
              <a:t>Beginn der Ergebnisermittlung (Stimmzettel beider Wahlurnen sind zu vermischen!)</a:t>
            </a:r>
          </a:p>
          <a:p>
            <a:pPr>
              <a:spcAft>
                <a:spcPts val="1200"/>
              </a:spcAft>
              <a:buFont typeface="Symbol" panose="05050102010706020507" pitchFamily="18" charset="2"/>
              <a:buChar char="-"/>
            </a:pPr>
            <a:r>
              <a:rPr lang="de-DE" sz="2300" dirty="0" smtClean="0">
                <a:sym typeface="Symbol" panose="05050102010706020507" pitchFamily="18" charset="2"/>
              </a:rPr>
              <a:t>nach Übergabe beendet der abgebende Wahlvorstand seine Tätigkeit</a:t>
            </a:r>
          </a:p>
        </p:txBody>
      </p:sp>
    </p:spTree>
    <p:extLst>
      <p:ext uri="{BB962C8B-B14F-4D97-AF65-F5344CB8AC3E}">
        <p14:creationId xmlns:p14="http://schemas.microsoft.com/office/powerpoint/2010/main" val="2847850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4" y="215900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4. Ermittlung des Wahlergebnisses</a:t>
            </a:r>
            <a:endParaRPr lang="de-DE" sz="40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1314252" y="1843087"/>
            <a:ext cx="8052072" cy="4991100"/>
          </a:xfrm>
        </p:spPr>
        <p:txBody>
          <a:bodyPr/>
          <a:lstStyle/>
          <a:p>
            <a:pPr marL="0" indent="0" algn="ctr">
              <a:buNone/>
            </a:pPr>
            <a:r>
              <a:rPr lang="de-DE" sz="2400" b="1" dirty="0" smtClean="0"/>
              <a:t>Reihenfolge </a:t>
            </a:r>
            <a:r>
              <a:rPr lang="de-DE" sz="2400" b="1" dirty="0"/>
              <a:t>der Stimmenauszählung </a:t>
            </a:r>
            <a:endParaRPr lang="de-DE" sz="2400" b="1" dirty="0" smtClean="0"/>
          </a:p>
          <a:p>
            <a:pPr marL="0" indent="0">
              <a:buNone/>
            </a:pPr>
            <a:endParaRPr lang="de-DE" sz="1200" dirty="0"/>
          </a:p>
          <a:p>
            <a:pPr marL="714375" indent="-714375">
              <a:buNone/>
            </a:pPr>
            <a:r>
              <a:rPr lang="de-DE" sz="2000" dirty="0"/>
              <a:t>In kreisangehörigen Städten und Gemeinden:</a:t>
            </a:r>
          </a:p>
          <a:p>
            <a:pPr marL="628650" indent="-628650">
              <a:buAutoNum type="arabicPeriod"/>
            </a:pPr>
            <a:r>
              <a:rPr lang="de-DE" sz="2000" dirty="0"/>
              <a:t>Stimmen für die </a:t>
            </a:r>
            <a:r>
              <a:rPr lang="de-DE" sz="2000" dirty="0" smtClean="0"/>
              <a:t>Landtagswahl, </a:t>
            </a:r>
          </a:p>
          <a:p>
            <a:pPr marL="628650" indent="-628650">
              <a:buAutoNum type="arabicPeriod"/>
            </a:pPr>
            <a:r>
              <a:rPr lang="de-DE" sz="2000" dirty="0"/>
              <a:t>g</a:t>
            </a:r>
            <a:r>
              <a:rPr lang="de-DE" sz="2000" dirty="0" smtClean="0"/>
              <a:t>gf. Stimmen </a:t>
            </a:r>
            <a:r>
              <a:rPr lang="de-DE" sz="2000" dirty="0"/>
              <a:t>für die Wahl </a:t>
            </a:r>
            <a:r>
              <a:rPr lang="de-DE" sz="2000" dirty="0" smtClean="0"/>
              <a:t>der (ehrenamtlichen) Bürgermeisterin/des </a:t>
            </a:r>
            <a:r>
              <a:rPr lang="de-DE" sz="2000" dirty="0"/>
              <a:t>(ehrenamtlichen) </a:t>
            </a:r>
            <a:r>
              <a:rPr lang="de-DE" sz="2000" dirty="0" smtClean="0"/>
              <a:t>Bürgermeisters,</a:t>
            </a:r>
          </a:p>
          <a:p>
            <a:pPr marL="628650" indent="-628650">
              <a:buAutoNum type="arabicPeriod"/>
            </a:pPr>
            <a:r>
              <a:rPr lang="de-DE" sz="2000" dirty="0" smtClean="0"/>
              <a:t>Ggf. Stimmen </a:t>
            </a:r>
            <a:r>
              <a:rPr lang="de-DE" sz="2000" dirty="0"/>
              <a:t>für die </a:t>
            </a:r>
            <a:r>
              <a:rPr lang="de-DE" sz="2000" dirty="0" smtClean="0"/>
              <a:t>Nachwahl </a:t>
            </a:r>
            <a:r>
              <a:rPr lang="de-DE" sz="2000" dirty="0"/>
              <a:t>des Ortsbeirates oder </a:t>
            </a:r>
            <a:r>
              <a:rPr lang="de-DE" sz="2000" dirty="0" smtClean="0"/>
              <a:t>der Ortsvorsteherin/des Ortsvorstehers</a:t>
            </a:r>
            <a:r>
              <a:rPr lang="de-DE" sz="2000" dirty="0"/>
              <a:t>.</a:t>
            </a:r>
          </a:p>
          <a:p>
            <a:pPr marL="714375" indent="-714375">
              <a:buNone/>
            </a:pPr>
            <a:endParaRPr lang="de-DE" sz="1200" dirty="0" smtClean="0"/>
          </a:p>
          <a:p>
            <a:pPr marL="714375" indent="-714375">
              <a:buNone/>
            </a:pPr>
            <a:r>
              <a:rPr lang="de-DE" sz="2000" dirty="0" smtClean="0"/>
              <a:t>In </a:t>
            </a:r>
            <a:r>
              <a:rPr lang="de-DE" sz="2000" dirty="0"/>
              <a:t>kreisfreien Städten:</a:t>
            </a:r>
          </a:p>
          <a:p>
            <a:pPr marL="714375" indent="-714375">
              <a:buFontTx/>
              <a:buAutoNum type="arabicPeriod"/>
            </a:pPr>
            <a:r>
              <a:rPr lang="de-DE" sz="2000" dirty="0"/>
              <a:t>Stimmen für die </a:t>
            </a:r>
            <a:r>
              <a:rPr lang="de-DE" sz="2000" dirty="0" smtClean="0"/>
              <a:t>Landtagswahl, </a:t>
            </a:r>
            <a:endParaRPr lang="de-DE" sz="2000" dirty="0"/>
          </a:p>
          <a:p>
            <a:pPr marL="714375" indent="-714375">
              <a:buFontTx/>
              <a:buAutoNum type="arabicPeriod"/>
            </a:pPr>
            <a:r>
              <a:rPr lang="de-DE" sz="2000" dirty="0"/>
              <a:t>g</a:t>
            </a:r>
            <a:r>
              <a:rPr lang="de-DE" sz="2000" dirty="0" smtClean="0"/>
              <a:t>gf. Stimmen </a:t>
            </a:r>
            <a:r>
              <a:rPr lang="de-DE" sz="2000" dirty="0"/>
              <a:t>für die </a:t>
            </a:r>
            <a:r>
              <a:rPr lang="de-DE" sz="2000" dirty="0" smtClean="0"/>
              <a:t>Nachwahl </a:t>
            </a:r>
            <a:r>
              <a:rPr lang="de-DE" sz="2000" dirty="0"/>
              <a:t>des Ortsbeirates oder der Ortsvorsteherin/des </a:t>
            </a:r>
            <a:r>
              <a:rPr lang="de-DE" sz="2000" dirty="0" smtClean="0"/>
              <a:t>Ortsvorstehers.</a:t>
            </a: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2009433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4" y="215900"/>
            <a:ext cx="5688632" cy="1260475"/>
          </a:xfrm>
        </p:spPr>
        <p:txBody>
          <a:bodyPr anchor="ctr" anchorCtr="0"/>
          <a:lstStyle/>
          <a:p>
            <a:r>
              <a:rPr lang="de-DE" sz="4000" dirty="0"/>
              <a:t>4. Ermittlung des Wahlergebnisses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34988" y="1763713"/>
            <a:ext cx="9636248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dirty="0" smtClean="0"/>
              <a:t>Auszählanleitung in die Mitte der Erfassungstabelle legen</a:t>
            </a:r>
          </a:p>
          <a:p>
            <a:pPr>
              <a:spcAft>
                <a:spcPts val="1200"/>
              </a:spcAft>
            </a:pPr>
            <a:r>
              <a:rPr lang="de-DE" sz="2800" dirty="0" smtClean="0"/>
              <a:t>farbige Pfeile zeigen an, in welches Feld die jeweiligen Ergebnisse eingetragen werden</a:t>
            </a:r>
          </a:p>
          <a:p>
            <a:pPr>
              <a:spcAft>
                <a:spcPts val="1200"/>
              </a:spcAft>
            </a:pPr>
            <a:r>
              <a:rPr lang="de-DE" sz="2800" dirty="0" smtClean="0"/>
              <a:t>Empfehlung: Arbeitsschritte der Anleitung laut vorlesen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3226" y="3996655"/>
            <a:ext cx="5359772" cy="3045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989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34381" y="57151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4. Ermittlung des </a:t>
            </a:r>
            <a:r>
              <a:rPr lang="de-DE" sz="4000" dirty="0"/>
              <a:t>W</a:t>
            </a:r>
            <a:r>
              <a:rPr lang="de-DE" sz="4000" dirty="0" smtClean="0"/>
              <a:t>ahlergebnisses</a:t>
            </a:r>
            <a:endParaRPr lang="de-DE" sz="40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34988" y="1763713"/>
            <a:ext cx="9636248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u="sng" dirty="0" smtClean="0"/>
              <a:t>1. Schritt:</a:t>
            </a:r>
            <a:r>
              <a:rPr lang="de-DE" sz="2800" dirty="0" smtClean="0"/>
              <a:t> Eintragen der Zahlen der Wahlberechtigten</a:t>
            </a:r>
            <a:endParaRPr lang="de-DE" sz="2300" dirty="0" smtClean="0"/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schriftführende Person: Übertragung der Werte </a:t>
            </a:r>
            <a:r>
              <a:rPr lang="de-DE" sz="2300" b="1" dirty="0" smtClean="0"/>
              <a:t>A1</a:t>
            </a:r>
            <a:r>
              <a:rPr lang="de-DE" sz="2300" dirty="0" smtClean="0"/>
              <a:t> und </a:t>
            </a:r>
            <a:r>
              <a:rPr lang="de-DE" sz="2300" b="1" dirty="0" smtClean="0"/>
              <a:t>A2</a:t>
            </a:r>
            <a:r>
              <a:rPr lang="de-DE" sz="2300" dirty="0" smtClean="0"/>
              <a:t> sowie </a:t>
            </a:r>
            <a:r>
              <a:rPr lang="de-DE" sz="2300" b="1" dirty="0" smtClean="0"/>
              <a:t>A1+A2</a:t>
            </a:r>
            <a:r>
              <a:rPr lang="de-DE" sz="2300" dirty="0" smtClean="0"/>
              <a:t> in die Erfassungstabelle</a:t>
            </a:r>
            <a:endParaRPr lang="de-DE" sz="2300" dirty="0"/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Dokument mit den entsprechenden Werten ist dem </a:t>
            </a:r>
            <a:r>
              <a:rPr lang="de-DE" sz="2300" dirty="0" err="1" smtClean="0"/>
              <a:t>Wahlberechtigenverzeichnis</a:t>
            </a:r>
            <a:r>
              <a:rPr lang="de-DE" sz="2300" dirty="0" smtClean="0"/>
              <a:t> beigefügt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493" y="4253288"/>
            <a:ext cx="6847531" cy="2910981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7723013" y="4860751"/>
            <a:ext cx="26642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Hinweis:</a:t>
            </a:r>
          </a:p>
          <a:p>
            <a:r>
              <a:rPr lang="de-DE" dirty="0" smtClean="0"/>
              <a:t>Diese </a:t>
            </a:r>
            <a:r>
              <a:rPr lang="de-DE" dirty="0"/>
              <a:t>Tätigkeit kann schon vor 18 Uhr ausgeführt </a:t>
            </a:r>
            <a:r>
              <a:rPr lang="de-DE" dirty="0" smtClean="0"/>
              <a:t>werden. 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2136125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34381" y="132482"/>
            <a:ext cx="5688632" cy="1260475"/>
          </a:xfrm>
        </p:spPr>
        <p:txBody>
          <a:bodyPr anchor="ctr" anchorCtr="0"/>
          <a:lstStyle/>
          <a:p>
            <a:r>
              <a:rPr lang="de-DE" sz="4000" dirty="0"/>
              <a:t>4. Ermittlung des Wahlergebnisses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234132" y="1741859"/>
            <a:ext cx="10158412" cy="3694956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u="sng" dirty="0"/>
              <a:t>2</a:t>
            </a:r>
            <a:r>
              <a:rPr lang="de-DE" sz="2800" u="sng" dirty="0" smtClean="0"/>
              <a:t>. Schritt:</a:t>
            </a:r>
            <a:r>
              <a:rPr lang="de-DE" sz="2800" dirty="0" smtClean="0"/>
              <a:t> Ermitteln der Zahl der wählenden Personen</a:t>
            </a:r>
            <a:endParaRPr lang="de-DE" sz="2300" dirty="0" smtClean="0"/>
          </a:p>
          <a:p>
            <a:pPr marL="498475" lvl="1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de-DE" sz="2300" dirty="0" smtClean="0"/>
              <a:t>schriftführende Person: </a:t>
            </a:r>
          </a:p>
          <a:p>
            <a:pPr marL="900113" lvl="2" indent="-357188">
              <a:spcBef>
                <a:spcPts val="0"/>
              </a:spcBef>
              <a:spcAft>
                <a:spcPts val="1200"/>
              </a:spcAft>
            </a:pPr>
            <a:r>
              <a:rPr lang="de-DE" sz="2300" dirty="0" smtClean="0"/>
              <a:t>Zählung der Stimmabgabevermerke im </a:t>
            </a:r>
            <a:r>
              <a:rPr lang="de-DE" sz="2300" dirty="0" err="1" smtClean="0"/>
              <a:t>Wahlberechtigtenverzeichnis</a:t>
            </a:r>
            <a:endParaRPr lang="de-DE" sz="2300" dirty="0"/>
          </a:p>
          <a:p>
            <a:pPr marL="900113" lvl="2" indent="-357188">
              <a:spcBef>
                <a:spcPts val="0"/>
              </a:spcBef>
              <a:spcAft>
                <a:spcPts val="1200"/>
              </a:spcAft>
            </a:pPr>
            <a:r>
              <a:rPr lang="de-DE" sz="2300" dirty="0" smtClean="0"/>
              <a:t>Zählung der einbehaltenen gültigen Wahlscheine </a:t>
            </a:r>
            <a:r>
              <a:rPr lang="de-DE" sz="2300" b="1" dirty="0" smtClean="0"/>
              <a:t>B1</a:t>
            </a:r>
          </a:p>
          <a:p>
            <a:pPr marL="900113" lvl="2" indent="-357188">
              <a:spcBef>
                <a:spcPts val="0"/>
              </a:spcBef>
              <a:spcAft>
                <a:spcPts val="1200"/>
              </a:spcAft>
            </a:pPr>
            <a:r>
              <a:rPr lang="de-DE" sz="2300" dirty="0" smtClean="0"/>
              <a:t>Ermittlung der Zahl der wählenden Personen </a:t>
            </a:r>
            <a:r>
              <a:rPr lang="de-DE" sz="2300" b="1" dirty="0" smtClean="0"/>
              <a:t>B</a:t>
            </a:r>
          </a:p>
          <a:p>
            <a:pPr marL="498475" lvl="1" indent="0">
              <a:spcBef>
                <a:spcPts val="0"/>
              </a:spcBef>
              <a:spcAft>
                <a:spcPts val="1200"/>
              </a:spcAft>
              <a:buNone/>
            </a:pPr>
            <a:endParaRPr lang="de-DE" sz="2300" dirty="0" smtClean="0"/>
          </a:p>
          <a:p>
            <a:pPr marL="498475" lvl="1" indent="0">
              <a:spcBef>
                <a:spcPts val="0"/>
              </a:spcBef>
              <a:spcAft>
                <a:spcPts val="1200"/>
              </a:spcAft>
              <a:buNone/>
            </a:pPr>
            <a:endParaRPr lang="de-DE" sz="2300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4252" y="4284687"/>
            <a:ext cx="6949320" cy="2673809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8198170" y="6804607"/>
            <a:ext cx="22503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S. 6 der Auszählanleitung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3846988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34988" y="1763713"/>
            <a:ext cx="9708256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u="sng" dirty="0" smtClean="0"/>
              <a:t>3. Schritt:</a:t>
            </a:r>
            <a:r>
              <a:rPr lang="de-DE" sz="2800" dirty="0" smtClean="0"/>
              <a:t> Sortieren der Stimmzettel in 4 Stapelgruppen</a:t>
            </a:r>
            <a:endParaRPr lang="de-DE" sz="2300" dirty="0" smtClean="0"/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Sortierblätter auslegen.</a:t>
            </a:r>
          </a:p>
          <a:p>
            <a:pPr lvl="1">
              <a:spcAft>
                <a:spcPts val="1200"/>
              </a:spcAft>
            </a:pPr>
            <a:endParaRPr lang="de-DE" sz="2300" dirty="0"/>
          </a:p>
          <a:p>
            <a:pPr marL="498475" lvl="1" indent="0">
              <a:spcAft>
                <a:spcPts val="1200"/>
              </a:spcAft>
              <a:buNone/>
            </a:pPr>
            <a:endParaRPr lang="de-DE" sz="2300" dirty="0" smtClean="0"/>
          </a:p>
          <a:p>
            <a:pPr lvl="1">
              <a:spcAft>
                <a:spcPts val="1200"/>
              </a:spcAft>
            </a:pPr>
            <a:endParaRPr lang="de-DE" sz="2300" dirty="0" smtClean="0"/>
          </a:p>
          <a:p>
            <a:endParaRPr lang="de-DE" sz="2300" dirty="0"/>
          </a:p>
          <a:p>
            <a:pPr lvl="1"/>
            <a:r>
              <a:rPr lang="de-DE" sz="2300" dirty="0"/>
              <a:t>Wahlurne </a:t>
            </a:r>
            <a:r>
              <a:rPr lang="de-DE" sz="2300" b="1" dirty="0" smtClean="0"/>
              <a:t>vollständig </a:t>
            </a:r>
            <a:r>
              <a:rPr lang="de-DE" sz="2300" dirty="0" smtClean="0"/>
              <a:t>leeren.</a:t>
            </a:r>
          </a:p>
          <a:p>
            <a:pPr lvl="1"/>
            <a:r>
              <a:rPr lang="de-DE" sz="2300" dirty="0" smtClean="0"/>
              <a:t>Stimmzettel entfalten </a:t>
            </a:r>
            <a:r>
              <a:rPr lang="de-DE" sz="2300" dirty="0"/>
              <a:t>und dem jeweiligen Sortierblatt </a:t>
            </a:r>
            <a:r>
              <a:rPr lang="de-DE" sz="2300" dirty="0" smtClean="0"/>
              <a:t>zuordnen. </a:t>
            </a:r>
          </a:p>
          <a:p>
            <a:pPr lvl="1">
              <a:spcAft>
                <a:spcPts val="1200"/>
              </a:spcAft>
            </a:pPr>
            <a:endParaRPr lang="de-DE" sz="1900" b="1" dirty="0" smtClean="0"/>
          </a:p>
        </p:txBody>
      </p:sp>
      <p:sp>
        <p:nvSpPr>
          <p:cNvPr id="12" name="Titel 1"/>
          <p:cNvSpPr txBox="1">
            <a:spLocks/>
          </p:cNvSpPr>
          <p:nvPr/>
        </p:nvSpPr>
        <p:spPr>
          <a:xfrm>
            <a:off x="2034381" y="132482"/>
            <a:ext cx="5688632" cy="1260475"/>
          </a:xfrm>
          <a:prstGeom prst="rect">
            <a:avLst/>
          </a:prstGeom>
        </p:spPr>
        <p:txBody>
          <a:bodyPr anchor="ctr" anchorCtr="0"/>
          <a:lstStyle>
            <a:lvl1pPr algn="ctr" defTabSz="995363" rtl="0" eaLnBrk="1" fontAlgn="base" hangingPunct="1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95363" rtl="0" eaLnBrk="1" fontAlgn="base" hangingPunct="1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defTabSz="995363" rtl="0" eaLnBrk="1" fontAlgn="base" hangingPunct="1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defTabSz="995363" rtl="0" eaLnBrk="1" fontAlgn="base" hangingPunct="1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defTabSz="995363" rtl="0" eaLnBrk="1" fontAlgn="base" hangingPunct="1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defTabSz="995363" rtl="0" eaLnBrk="1" fontAlgn="base" hangingPunct="1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defTabSz="995363" rtl="0" eaLnBrk="1" fontAlgn="base" hangingPunct="1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defTabSz="995363" rtl="0" eaLnBrk="1" fontAlgn="base" hangingPunct="1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defTabSz="995363" rtl="0" eaLnBrk="1" fontAlgn="base" hangingPunct="1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de-DE" sz="4000" dirty="0"/>
              <a:t>4. Ermittlung des Wahlergebnisses</a:t>
            </a:r>
            <a:endParaRPr lang="de-DE" sz="4000" kern="0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1562" y="2947193"/>
            <a:ext cx="6010275" cy="16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94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4" y="215900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4. </a:t>
            </a:r>
            <a:r>
              <a:rPr lang="de-DE" sz="4000" dirty="0"/>
              <a:t>Ermittlung des W</a:t>
            </a:r>
            <a:r>
              <a:rPr lang="de-DE" sz="4000" dirty="0" smtClean="0"/>
              <a:t>ahlergebnisses</a:t>
            </a:r>
            <a:endParaRPr lang="de-DE" sz="40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34988" y="1763713"/>
            <a:ext cx="9564240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u="sng" dirty="0"/>
              <a:t>3</a:t>
            </a:r>
            <a:r>
              <a:rPr lang="de-DE" sz="2800" u="sng" dirty="0" smtClean="0"/>
              <a:t>. Schritt:</a:t>
            </a:r>
            <a:r>
              <a:rPr lang="de-DE" sz="2800" dirty="0" smtClean="0"/>
              <a:t> Sortieren der Stimmzettel in 4 Stapelgruppen</a:t>
            </a:r>
            <a:endParaRPr lang="de-DE" sz="2300" dirty="0" smtClean="0"/>
          </a:p>
          <a:p>
            <a:pPr lvl="1">
              <a:spcAft>
                <a:spcPts val="1200"/>
              </a:spcAft>
            </a:pPr>
            <a:r>
              <a:rPr lang="de-DE" sz="2300" b="1" dirty="0" smtClean="0">
                <a:solidFill>
                  <a:schemeClr val="accent1">
                    <a:lumMod val="50000"/>
                  </a:schemeClr>
                </a:solidFill>
              </a:rPr>
              <a:t>Stapelgruppe 1:</a:t>
            </a:r>
            <a:r>
              <a:rPr lang="de-DE" sz="2300" dirty="0" smtClean="0"/>
              <a:t> Erststimme = Zweitstimme</a:t>
            </a:r>
          </a:p>
          <a:p>
            <a:pPr marL="804863" lvl="1" indent="0">
              <a:spcAft>
                <a:spcPts val="1200"/>
              </a:spcAft>
              <a:buNone/>
            </a:pPr>
            <a:r>
              <a:rPr lang="de-DE" sz="2300" dirty="0" smtClean="0"/>
              <a:t>Alle Stimmzettel, bei denen die Erst- und Zweitstimmen gleich sind, werden </a:t>
            </a:r>
            <a:r>
              <a:rPr lang="de-DE" sz="2300" dirty="0"/>
              <a:t>dem </a:t>
            </a:r>
            <a:r>
              <a:rPr lang="de-DE" sz="2300" dirty="0" smtClean="0"/>
              <a:t>entsprechenden Sortierblatt zugeordnet.</a:t>
            </a:r>
          </a:p>
          <a:p>
            <a:pPr lvl="1">
              <a:spcAft>
                <a:spcPts val="1200"/>
              </a:spcAft>
            </a:pPr>
            <a:endParaRPr lang="de-DE" sz="1900" b="1" dirty="0" smtClean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6593" y="3852639"/>
            <a:ext cx="6198337" cy="3024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133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4" y="215900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4. </a:t>
            </a:r>
            <a:r>
              <a:rPr lang="de-DE" sz="4000" dirty="0"/>
              <a:t>Ermittlung des Wahlergebnisses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34988" y="1763713"/>
            <a:ext cx="7620024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u="sng" dirty="0"/>
              <a:t>3</a:t>
            </a:r>
            <a:r>
              <a:rPr lang="de-DE" sz="2800" u="sng" dirty="0" smtClean="0"/>
              <a:t>. Schritt:</a:t>
            </a:r>
            <a:r>
              <a:rPr lang="de-DE" sz="2800" dirty="0" smtClean="0"/>
              <a:t> Sortieren der Stimmzettel in 4 		          Stapelgruppen</a:t>
            </a:r>
            <a:endParaRPr lang="de-DE" sz="2300" dirty="0" smtClean="0"/>
          </a:p>
          <a:p>
            <a:pPr lvl="1">
              <a:spcAft>
                <a:spcPts val="1200"/>
              </a:spcAft>
            </a:pPr>
            <a:r>
              <a:rPr lang="de-DE" sz="2300" b="1" dirty="0" smtClean="0">
                <a:solidFill>
                  <a:schemeClr val="accent1">
                    <a:lumMod val="50000"/>
                  </a:schemeClr>
                </a:solidFill>
              </a:rPr>
              <a:t>Stapelgruppe 2:</a:t>
            </a:r>
            <a:r>
              <a:rPr lang="de-DE" sz="2300" dirty="0" smtClean="0"/>
              <a:t> Erststimme ≠ Zweitstimme</a:t>
            </a:r>
          </a:p>
          <a:p>
            <a:pPr marL="804863" lvl="1" indent="0">
              <a:spcAft>
                <a:spcPts val="1200"/>
              </a:spcAft>
              <a:buNone/>
            </a:pPr>
            <a:r>
              <a:rPr lang="de-DE" sz="2300" dirty="0" smtClean="0"/>
              <a:t>Alle Stimmzettel, bei denen Erst- und Zweitstimme ungleich sind, kommen auf einen einzigen Stapel.</a:t>
            </a:r>
          </a:p>
          <a:p>
            <a:pPr marL="804863" lvl="1" indent="0">
              <a:spcAft>
                <a:spcPts val="1200"/>
              </a:spcAft>
              <a:buNone/>
            </a:pPr>
            <a:r>
              <a:rPr lang="de-DE" sz="2300" dirty="0" smtClean="0"/>
              <a:t>Stimmzettel, auf denen nur die Erst- oder nur die Zweitstimme abgegeben wurde, gehören auch auf diesen Stapel.</a:t>
            </a:r>
          </a:p>
          <a:p>
            <a:pPr marL="804863" lvl="1" indent="0">
              <a:spcAft>
                <a:spcPts val="1200"/>
              </a:spcAft>
              <a:buNone/>
            </a:pPr>
            <a:endParaRPr lang="de-DE" sz="2300" dirty="0" smtClean="0"/>
          </a:p>
          <a:p>
            <a:pPr lvl="1">
              <a:spcAft>
                <a:spcPts val="1200"/>
              </a:spcAft>
            </a:pPr>
            <a:endParaRPr lang="de-DE" sz="1900" b="1" dirty="0" smtClean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012" y="1840867"/>
            <a:ext cx="2304256" cy="5148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884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5" y="252239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1. Aufgaben des Wahlvorstandes</a:t>
            </a:r>
            <a:endParaRPr lang="de-DE" sz="4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de-DE" sz="2800" dirty="0" smtClean="0"/>
              <a:t>Wahlvorstand besteht aus fünf bis neun Personen: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ein/e Wahlvorsteher/in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deren/dessen Stellvertretung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eine schriftführende Person</a:t>
            </a:r>
          </a:p>
          <a:p>
            <a:pPr lvl="1">
              <a:spcAft>
                <a:spcPts val="0"/>
              </a:spcAft>
            </a:pPr>
            <a:r>
              <a:rPr lang="de-DE" sz="2300" dirty="0" smtClean="0"/>
              <a:t>zwei bis sechs weitere Mitglieder</a:t>
            </a:r>
          </a:p>
          <a:p>
            <a:pPr marL="498475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dirty="0"/>
              <a:t> </a:t>
            </a:r>
            <a:r>
              <a:rPr lang="de-DE" sz="1600" dirty="0" smtClean="0"/>
              <a:t>    (darunter </a:t>
            </a:r>
            <a:r>
              <a:rPr lang="de-DE" sz="1600" dirty="0"/>
              <a:t>eine stellv. schriftführende </a:t>
            </a:r>
            <a:r>
              <a:rPr lang="de-DE" sz="1600" dirty="0" smtClean="0"/>
              <a:t>Person)</a:t>
            </a:r>
          </a:p>
          <a:p>
            <a:pPr>
              <a:spcAft>
                <a:spcPts val="1200"/>
              </a:spcAft>
            </a:pPr>
            <a:r>
              <a:rPr lang="de-DE" sz="2800" dirty="0"/>
              <a:t>Beschlussfähigkeit des Wahlvorstandes:</a:t>
            </a:r>
          </a:p>
          <a:p>
            <a:pPr lvl="1">
              <a:spcAft>
                <a:spcPts val="1200"/>
              </a:spcAft>
            </a:pPr>
            <a:r>
              <a:rPr lang="de-DE" sz="2300" dirty="0"/>
              <a:t>Beschlussfassung durch einfache Mehrheit</a:t>
            </a:r>
          </a:p>
          <a:p>
            <a:pPr lvl="1">
              <a:spcAft>
                <a:spcPts val="1200"/>
              </a:spcAft>
            </a:pPr>
            <a:r>
              <a:rPr lang="de-DE" sz="2300" dirty="0"/>
              <a:t>bei Stimmengleichheit: Stimme </a:t>
            </a:r>
            <a:r>
              <a:rPr lang="de-DE" sz="2300" dirty="0" smtClean="0"/>
              <a:t>der Wahlvorsteherin / des Wahlvorstehers ist ausschlaggebend</a:t>
            </a:r>
          </a:p>
          <a:p>
            <a:pPr lvl="1"/>
            <a:endParaRPr lang="de-DE" sz="2300" dirty="0" smtClean="0"/>
          </a:p>
          <a:p>
            <a:pPr marL="0" indent="0">
              <a:buNone/>
            </a:pPr>
            <a:endParaRPr lang="de-DE" sz="28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7" name="Geschweifte Klammer rechts 6"/>
          <p:cNvSpPr/>
          <p:nvPr/>
        </p:nvSpPr>
        <p:spPr bwMode="auto">
          <a:xfrm>
            <a:off x="6138788" y="2412479"/>
            <a:ext cx="936104" cy="2376264"/>
          </a:xfrm>
          <a:prstGeom prst="rightBrac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6858868" y="2924281"/>
            <a:ext cx="3083521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300" dirty="0" smtClean="0"/>
              <a:t>= Mitglieder des Wahlvorstandes (MdW)</a:t>
            </a:r>
            <a:endParaRPr lang="de-DE" sz="2300" dirty="0"/>
          </a:p>
        </p:txBody>
      </p:sp>
    </p:spTree>
    <p:extLst>
      <p:ext uri="{BB962C8B-B14F-4D97-AF65-F5344CB8AC3E}">
        <p14:creationId xmlns:p14="http://schemas.microsoft.com/office/powerpoint/2010/main" val="1957383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4" y="215900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4. </a:t>
            </a:r>
            <a:r>
              <a:rPr lang="de-DE" sz="4000" dirty="0"/>
              <a:t>Ermittlung des Wahlergebnisses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34988" y="1764407"/>
            <a:ext cx="7404000" cy="484639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u="sng" dirty="0"/>
              <a:t>3</a:t>
            </a:r>
            <a:r>
              <a:rPr lang="de-DE" sz="2800" u="sng" dirty="0" smtClean="0"/>
              <a:t>. Schritt:</a:t>
            </a:r>
            <a:r>
              <a:rPr lang="de-DE" sz="2800" dirty="0" smtClean="0"/>
              <a:t> Sortieren der Stimmzettel in 4 		          Stapelgruppen</a:t>
            </a:r>
            <a:endParaRPr lang="de-DE" sz="2300" dirty="0" smtClean="0"/>
          </a:p>
          <a:p>
            <a:pPr lvl="1">
              <a:spcAft>
                <a:spcPts val="1200"/>
              </a:spcAft>
            </a:pPr>
            <a:r>
              <a:rPr lang="de-DE" sz="2300" b="1" dirty="0" smtClean="0">
                <a:solidFill>
                  <a:schemeClr val="accent1">
                    <a:lumMod val="50000"/>
                  </a:schemeClr>
                </a:solidFill>
              </a:rPr>
              <a:t>Stapelgruppe 3:</a:t>
            </a:r>
            <a:r>
              <a:rPr lang="de-DE" sz="2300" dirty="0" smtClean="0"/>
              <a:t> ungekennzeichnete Stimmzettel</a:t>
            </a:r>
          </a:p>
          <a:p>
            <a:pPr marL="804863" lvl="1" indent="0">
              <a:spcAft>
                <a:spcPts val="1200"/>
              </a:spcAft>
              <a:buNone/>
            </a:pPr>
            <a:r>
              <a:rPr lang="de-DE" sz="2300" dirty="0" smtClean="0"/>
              <a:t>Auf diesem Stapel befinden sich nur leere bzw. ungekennzeichnete Stimmzettel.</a:t>
            </a:r>
          </a:p>
          <a:p>
            <a:pPr marL="804863" lvl="1" indent="0">
              <a:spcAft>
                <a:spcPts val="1200"/>
              </a:spcAft>
              <a:buNone/>
            </a:pPr>
            <a:endParaRPr lang="de-DE" sz="2300" dirty="0" smtClean="0"/>
          </a:p>
          <a:p>
            <a:pPr lvl="1">
              <a:spcAft>
                <a:spcPts val="1200"/>
              </a:spcAft>
            </a:pPr>
            <a:endParaRPr lang="de-DE" sz="1900" b="1" dirty="0" smtClean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2964" y="2908631"/>
            <a:ext cx="2520280" cy="3918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01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4" y="215900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4. </a:t>
            </a:r>
            <a:r>
              <a:rPr lang="de-DE" sz="4000" dirty="0"/>
              <a:t>Ermittlung des Wahlergebnisses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34988" y="1763713"/>
            <a:ext cx="7175449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u="sng" dirty="0"/>
              <a:t>3</a:t>
            </a:r>
            <a:r>
              <a:rPr lang="de-DE" sz="2800" u="sng" dirty="0" smtClean="0"/>
              <a:t>. Schritt:</a:t>
            </a:r>
            <a:r>
              <a:rPr lang="de-DE" sz="2800" dirty="0" smtClean="0"/>
              <a:t> Sortieren der Stimmzettel in 4			Stapelgruppen</a:t>
            </a:r>
            <a:endParaRPr lang="de-DE" sz="2300" dirty="0" smtClean="0"/>
          </a:p>
          <a:p>
            <a:pPr lvl="1">
              <a:spcAft>
                <a:spcPts val="1200"/>
              </a:spcAft>
            </a:pPr>
            <a:r>
              <a:rPr lang="de-DE" sz="2300" b="1" dirty="0" smtClean="0">
                <a:solidFill>
                  <a:schemeClr val="accent1">
                    <a:lumMod val="50000"/>
                  </a:schemeClr>
                </a:solidFill>
              </a:rPr>
              <a:t>Stapelgruppe 4:</a:t>
            </a:r>
            <a:r>
              <a:rPr lang="de-DE" sz="2300" dirty="0" smtClean="0"/>
              <a:t> Stimmzettel, die Anlass zu Bedenken geben</a:t>
            </a:r>
          </a:p>
          <a:p>
            <a:pPr marL="804863" lvl="1" indent="0">
              <a:spcAft>
                <a:spcPts val="1200"/>
              </a:spcAft>
              <a:buNone/>
            </a:pPr>
            <a:r>
              <a:rPr lang="de-DE" sz="2300" dirty="0" smtClean="0"/>
              <a:t>Stimmzettel, auf denen der Wille der wählenden Person nicht eindeutig erkennbar ist, sind diesem Stapel zuzuordnen. Das sind grundsätzlich alle Stimmzettel, die den anderen Stapelgruppen nicht zuzuordnen waren.</a:t>
            </a:r>
          </a:p>
          <a:p>
            <a:pPr marL="804863" lvl="1" indent="0">
              <a:spcAft>
                <a:spcPts val="1200"/>
              </a:spcAft>
              <a:buNone/>
            </a:pPr>
            <a:endParaRPr lang="de-DE" sz="2300" dirty="0" smtClean="0"/>
          </a:p>
          <a:p>
            <a:pPr lvl="1">
              <a:spcAft>
                <a:spcPts val="1200"/>
              </a:spcAft>
            </a:pPr>
            <a:endParaRPr lang="de-DE" sz="1900" b="1" dirty="0" smtClean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0437" y="2268463"/>
            <a:ext cx="2892847" cy="468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457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34381" y="132482"/>
            <a:ext cx="5688632" cy="1260475"/>
          </a:xfrm>
        </p:spPr>
        <p:txBody>
          <a:bodyPr anchor="ctr" anchorCtr="0"/>
          <a:lstStyle/>
          <a:p>
            <a:r>
              <a:rPr lang="de-DE" sz="4000" dirty="0"/>
              <a:t>4. Ermittlung des Wahlergebnisses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28625" y="1769740"/>
            <a:ext cx="10218675" cy="930771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u="sng" dirty="0" smtClean="0"/>
              <a:t>4. Schritt:</a:t>
            </a:r>
            <a:r>
              <a:rPr lang="de-DE" sz="2800" dirty="0"/>
              <a:t> </a:t>
            </a:r>
            <a:r>
              <a:rPr lang="de-DE" sz="2800" dirty="0" smtClean="0"/>
              <a:t>Auszählen der Stapel und Ermitteln der Zahl 			der wählenden Personen</a:t>
            </a:r>
            <a:endParaRPr lang="de-DE" sz="2300" dirty="0" smtClean="0"/>
          </a:p>
          <a:p>
            <a:pPr lvl="1"/>
            <a:endParaRPr lang="de-DE" sz="2300" dirty="0"/>
          </a:p>
          <a:p>
            <a:pPr marL="498475" lvl="1" indent="0">
              <a:spcAft>
                <a:spcPts val="1200"/>
              </a:spcAft>
              <a:buNone/>
            </a:pPr>
            <a:endParaRPr lang="de-DE" sz="2300" dirty="0" smtClean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5319" y="3276575"/>
            <a:ext cx="4017293" cy="3525725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1217426" y="5478861"/>
            <a:ext cx="51949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u="sng" dirty="0"/>
              <a:t>Empfehlung:</a:t>
            </a:r>
            <a:r>
              <a:rPr lang="de-DE" dirty="0"/>
              <a:t> Beim Zählen die Stimmzettel nach 10 oder 20 Stimmzetteln kreuzweise ablegen (ggf. einfachere Fehlersuche).</a:t>
            </a:r>
          </a:p>
          <a:p>
            <a:endParaRPr lang="de-DE" dirty="0"/>
          </a:p>
        </p:txBody>
      </p:sp>
      <p:sp>
        <p:nvSpPr>
          <p:cNvPr id="12" name="Textfeld 11"/>
          <p:cNvSpPr txBox="1"/>
          <p:nvPr/>
        </p:nvSpPr>
        <p:spPr>
          <a:xfrm>
            <a:off x="450156" y="2834942"/>
            <a:ext cx="619268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spcAft>
                <a:spcPts val="1200"/>
              </a:spcAft>
              <a:buFont typeface="Symbol" panose="05050102010706020507" pitchFamily="18" charset="2"/>
              <a:buChar char="-"/>
            </a:pPr>
            <a:r>
              <a:rPr lang="de-DE" sz="2300" dirty="0"/>
              <a:t>die </a:t>
            </a:r>
            <a:r>
              <a:rPr lang="de-DE" sz="2300" dirty="0" err="1"/>
              <a:t>MdW</a:t>
            </a:r>
            <a:r>
              <a:rPr lang="de-DE" sz="2300" dirty="0"/>
              <a:t> prüfen, ob alle Stimmzettel des Stapels sortenrein abgelegt </a:t>
            </a:r>
            <a:r>
              <a:rPr lang="de-DE" sz="2300" dirty="0" smtClean="0"/>
              <a:t>wurden</a:t>
            </a:r>
            <a:endParaRPr lang="de-DE" sz="2300" dirty="0"/>
          </a:p>
          <a:p>
            <a:pPr marL="800100" lvl="1" indent="-342900">
              <a:spcAft>
                <a:spcPts val="1200"/>
              </a:spcAft>
              <a:buFont typeface="Symbol" panose="05050102010706020507" pitchFamily="18" charset="2"/>
              <a:buChar char="-"/>
            </a:pPr>
            <a:r>
              <a:rPr lang="de-DE" sz="2300" dirty="0"/>
              <a:t>Auszählung der Stimmzettel aller Stapel</a:t>
            </a:r>
          </a:p>
          <a:p>
            <a:pPr marL="800100" lvl="1" indent="-342900">
              <a:spcAft>
                <a:spcPts val="1200"/>
              </a:spcAft>
              <a:buFont typeface="Symbol" panose="05050102010706020507" pitchFamily="18" charset="2"/>
              <a:buChar char="-"/>
            </a:pPr>
            <a:r>
              <a:rPr lang="de-DE" sz="2300" dirty="0"/>
              <a:t>Eintragung der ermittelten Zahl auf das zugehörige </a:t>
            </a:r>
            <a:r>
              <a:rPr lang="de-DE" sz="2300" dirty="0" smtClean="0"/>
              <a:t>Sortierblatt</a:t>
            </a:r>
            <a:endParaRPr lang="de-DE" sz="2300" dirty="0"/>
          </a:p>
        </p:txBody>
      </p:sp>
    </p:spTree>
    <p:extLst>
      <p:ext uri="{BB962C8B-B14F-4D97-AF65-F5344CB8AC3E}">
        <p14:creationId xmlns:p14="http://schemas.microsoft.com/office/powerpoint/2010/main" val="126007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34381" y="132482"/>
            <a:ext cx="5688632" cy="1260475"/>
          </a:xfrm>
        </p:spPr>
        <p:txBody>
          <a:bodyPr anchor="ctr" anchorCtr="0"/>
          <a:lstStyle/>
          <a:p>
            <a:r>
              <a:rPr lang="de-DE" sz="4000" dirty="0"/>
              <a:t>4. Ermittlung des Wahlergebnisses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22164" y="1764407"/>
            <a:ext cx="9789857" cy="930771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u="sng" dirty="0" smtClean="0"/>
              <a:t>4. Schritt:</a:t>
            </a:r>
            <a:r>
              <a:rPr lang="de-DE" sz="2800" dirty="0"/>
              <a:t> </a:t>
            </a:r>
            <a:r>
              <a:rPr lang="de-DE" sz="2800" dirty="0" smtClean="0"/>
              <a:t>Auszählen der Stapel und Ermitteln der Zahl 		der wählenden Personen</a:t>
            </a:r>
            <a:endParaRPr lang="de-DE" sz="2300" dirty="0" smtClean="0"/>
          </a:p>
          <a:p>
            <a:pPr lvl="1"/>
            <a:endParaRPr lang="de-DE" sz="2300" dirty="0"/>
          </a:p>
          <a:p>
            <a:pPr marL="498475" lvl="1" indent="0">
              <a:spcAft>
                <a:spcPts val="1200"/>
              </a:spcAft>
              <a:buNone/>
            </a:pPr>
            <a:endParaRPr lang="de-DE" sz="2300" dirty="0" smtClean="0"/>
          </a:p>
        </p:txBody>
      </p:sp>
      <p:sp>
        <p:nvSpPr>
          <p:cNvPr id="12" name="Textfeld 11"/>
          <p:cNvSpPr txBox="1"/>
          <p:nvPr/>
        </p:nvSpPr>
        <p:spPr>
          <a:xfrm>
            <a:off x="882204" y="2845682"/>
            <a:ext cx="9505056" cy="3893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Symbol" panose="05050102010706020507" pitchFamily="18" charset="2"/>
              <a:buChar char="-"/>
            </a:pPr>
            <a:r>
              <a:rPr lang="de-DE" sz="2300" dirty="0"/>
              <a:t>schriftführende Person: Summe aller auf den Sortierblättern </a:t>
            </a:r>
            <a:r>
              <a:rPr lang="de-DE" sz="2300" dirty="0" smtClean="0"/>
              <a:t>vermerkten Zählergebnisse bilden = Gesamtzahl </a:t>
            </a:r>
            <a:r>
              <a:rPr lang="de-DE" sz="2300" dirty="0"/>
              <a:t>aller Stimmzettel </a:t>
            </a:r>
            <a:r>
              <a:rPr lang="de-DE" sz="2300" b="1" dirty="0" smtClean="0"/>
              <a:t>B</a:t>
            </a:r>
          </a:p>
          <a:p>
            <a:r>
              <a:rPr lang="de-DE" sz="1000" b="1" dirty="0" smtClean="0"/>
              <a:t> </a:t>
            </a:r>
          </a:p>
          <a:p>
            <a:pPr marL="342900" indent="-342900">
              <a:buFont typeface="Symbol" panose="05050102010706020507" pitchFamily="18" charset="2"/>
              <a:buChar char="-"/>
            </a:pPr>
            <a:r>
              <a:rPr lang="de-DE" sz="2300" dirty="0"/>
              <a:t>Eintragen in Auszählanleitung (S. 10)</a:t>
            </a:r>
          </a:p>
          <a:p>
            <a:endParaRPr lang="de-DE" sz="1000" dirty="0"/>
          </a:p>
          <a:p>
            <a:pPr marL="342900" indent="-342900">
              <a:buFont typeface="Symbol" panose="05050102010706020507" pitchFamily="18" charset="2"/>
              <a:buChar char="-"/>
            </a:pPr>
            <a:r>
              <a:rPr lang="de-DE" sz="2300" dirty="0"/>
              <a:t>Prüfen, ob Anzahl der Stimmzettel mit Anzahl der Stimmabgabevermerke und der einbehaltenen gültigen Wahlscheine </a:t>
            </a:r>
            <a:r>
              <a:rPr lang="de-DE" sz="2300" dirty="0" smtClean="0"/>
              <a:t>übereinstimmt (siehe </a:t>
            </a:r>
            <a:r>
              <a:rPr lang="de-DE" sz="2300" dirty="0"/>
              <a:t>→ 2. Schritt</a:t>
            </a:r>
            <a:r>
              <a:rPr lang="de-DE" sz="2300" dirty="0" smtClean="0"/>
              <a:t>).</a:t>
            </a:r>
          </a:p>
          <a:p>
            <a:endParaRPr lang="de-DE" sz="1000" dirty="0" smtClean="0"/>
          </a:p>
          <a:p>
            <a:pPr marL="342900" indent="-342900">
              <a:buFont typeface="Symbol" panose="05050102010706020507" pitchFamily="18" charset="2"/>
              <a:buChar char="-"/>
            </a:pPr>
            <a:r>
              <a:rPr lang="de-DE" sz="2300" dirty="0" smtClean="0"/>
              <a:t>Falls </a:t>
            </a:r>
            <a:r>
              <a:rPr lang="de-DE" sz="2300" dirty="0"/>
              <a:t>keine Übereinstimmung </a:t>
            </a:r>
            <a:r>
              <a:rPr lang="de-DE" sz="2300" dirty="0">
                <a:sym typeface="Wingdings" panose="05000000000000000000" pitchFamily="2" charset="2"/>
              </a:rPr>
              <a:t> </a:t>
            </a:r>
            <a:r>
              <a:rPr lang="de-DE" sz="2300" dirty="0" smtClean="0">
                <a:sym typeface="Wingdings" panose="05000000000000000000" pitchFamily="2" charset="2"/>
              </a:rPr>
              <a:t>Fehlersuche!</a:t>
            </a:r>
          </a:p>
          <a:p>
            <a:endParaRPr lang="de-DE" sz="1000" dirty="0" smtClean="0">
              <a:sym typeface="Wingdings" panose="05000000000000000000" pitchFamily="2" charset="2"/>
            </a:endParaRPr>
          </a:p>
          <a:p>
            <a:pPr marL="342900" indent="-342900">
              <a:buFont typeface="Symbol" panose="05050102010706020507" pitchFamily="18" charset="2"/>
              <a:buChar char="-"/>
            </a:pPr>
            <a:r>
              <a:rPr lang="de-DE" sz="2300" dirty="0" smtClean="0">
                <a:sym typeface="Wingdings" panose="05000000000000000000" pitchFamily="2" charset="2"/>
              </a:rPr>
              <a:t>Sollte </a:t>
            </a:r>
            <a:r>
              <a:rPr lang="de-DE" sz="2300" dirty="0" smtClean="0"/>
              <a:t>Differenz Bestand haben, so ist </a:t>
            </a:r>
            <a:r>
              <a:rPr lang="de-DE" sz="2300" dirty="0"/>
              <a:t>die Anzahl der Stimmzettel = Anzahl der wählenden Personen</a:t>
            </a:r>
            <a:r>
              <a:rPr lang="de-DE" sz="2300" dirty="0" smtClean="0"/>
              <a:t>.</a:t>
            </a:r>
            <a:endParaRPr lang="de-DE" sz="2300" dirty="0"/>
          </a:p>
        </p:txBody>
      </p:sp>
    </p:spTree>
    <p:extLst>
      <p:ext uri="{BB962C8B-B14F-4D97-AF65-F5344CB8AC3E}">
        <p14:creationId xmlns:p14="http://schemas.microsoft.com/office/powerpoint/2010/main" val="2882789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34381" y="132482"/>
            <a:ext cx="5688632" cy="1260475"/>
          </a:xfrm>
        </p:spPr>
        <p:txBody>
          <a:bodyPr anchor="ctr" anchorCtr="0"/>
          <a:lstStyle/>
          <a:p>
            <a:r>
              <a:rPr lang="de-DE" sz="4000" dirty="0"/>
              <a:t>4. Ermittlung des Wahlergebnisses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22164" y="1769740"/>
            <a:ext cx="9577064" cy="930771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u="sng" dirty="0" smtClean="0"/>
              <a:t>4. Schritt:</a:t>
            </a:r>
            <a:r>
              <a:rPr lang="de-DE" sz="2800" dirty="0"/>
              <a:t> </a:t>
            </a:r>
            <a:r>
              <a:rPr lang="de-DE" sz="2800" dirty="0" smtClean="0"/>
              <a:t>Auszählen der Stapel und Ermitteln der Zahl 		der wählenden Personen</a:t>
            </a:r>
            <a:endParaRPr lang="de-DE" sz="2300" dirty="0" smtClean="0"/>
          </a:p>
          <a:p>
            <a:pPr lvl="1"/>
            <a:endParaRPr lang="de-DE" sz="2300" dirty="0"/>
          </a:p>
          <a:p>
            <a:pPr marL="498475" lvl="1" indent="0">
              <a:spcAft>
                <a:spcPts val="1200"/>
              </a:spcAft>
              <a:buNone/>
            </a:pPr>
            <a:endParaRPr lang="de-DE" sz="2300" dirty="0" smtClean="0"/>
          </a:p>
        </p:txBody>
      </p:sp>
      <p:sp>
        <p:nvSpPr>
          <p:cNvPr id="12" name="Textfeld 11"/>
          <p:cNvSpPr txBox="1"/>
          <p:nvPr/>
        </p:nvSpPr>
        <p:spPr>
          <a:xfrm>
            <a:off x="882204" y="2836396"/>
            <a:ext cx="943304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Symbol" panose="05050102010706020507" pitchFamily="18" charset="2"/>
              <a:buChar char="-"/>
            </a:pPr>
            <a:r>
              <a:rPr lang="de-DE" sz="2300" dirty="0"/>
              <a:t>Die Zahl der wählenden Personen </a:t>
            </a:r>
            <a:r>
              <a:rPr lang="de-DE" sz="2300" b="1" dirty="0"/>
              <a:t>B </a:t>
            </a:r>
            <a:r>
              <a:rPr lang="de-DE" sz="2300" dirty="0"/>
              <a:t>und die Zahl der einbehaltenen gültigen Wahlscheine </a:t>
            </a:r>
            <a:r>
              <a:rPr lang="de-DE" sz="2300" b="1" dirty="0"/>
              <a:t>B1 </a:t>
            </a:r>
            <a:r>
              <a:rPr lang="de-DE" sz="2300" dirty="0" smtClean="0"/>
              <a:t>in </a:t>
            </a:r>
            <a:r>
              <a:rPr lang="de-DE" sz="2300" dirty="0"/>
              <a:t>die Erfassungstabelle </a:t>
            </a:r>
            <a:r>
              <a:rPr lang="de-DE" sz="2300" dirty="0" smtClean="0"/>
              <a:t>eintragen</a:t>
            </a:r>
            <a:r>
              <a:rPr lang="de-DE" sz="2300" dirty="0"/>
              <a:t>. </a:t>
            </a:r>
            <a:endParaRPr lang="de-DE" sz="2300" dirty="0" smtClean="0">
              <a:sym typeface="Wingdings" panose="05000000000000000000" pitchFamily="2" charset="2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5401" y="3708623"/>
            <a:ext cx="6976617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353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34988" y="1763713"/>
            <a:ext cx="9636248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u="sng" dirty="0" smtClean="0"/>
              <a:t>5. Schritt:</a:t>
            </a:r>
            <a:r>
              <a:rPr lang="de-DE" sz="2800" dirty="0"/>
              <a:t> </a:t>
            </a:r>
            <a:r>
              <a:rPr lang="de-DE" sz="2800" dirty="0" smtClean="0"/>
              <a:t>Eintragen </a:t>
            </a:r>
            <a:r>
              <a:rPr lang="de-DE" sz="2800" dirty="0"/>
              <a:t>des Zählergebnisses </a:t>
            </a:r>
            <a:r>
              <a:rPr lang="de-DE" sz="2800" dirty="0" smtClean="0"/>
              <a:t>der 				Stapelgruppe 1</a:t>
            </a:r>
            <a:endParaRPr lang="de-DE" sz="2300" dirty="0" smtClean="0"/>
          </a:p>
          <a:p>
            <a:pPr lvl="1">
              <a:spcAft>
                <a:spcPts val="1200"/>
              </a:spcAft>
            </a:pPr>
            <a:r>
              <a:rPr lang="de-DE" sz="2300" dirty="0"/>
              <a:t>Eintragung der auf den Sortierblättern vermerkten Zählergebnisse in die Erfassungstabelle in Spalte ZS </a:t>
            </a:r>
            <a:r>
              <a:rPr lang="de-DE" sz="2300" dirty="0" smtClean="0"/>
              <a:t>I.</a:t>
            </a:r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2034381" y="143892"/>
            <a:ext cx="5688632" cy="1260475"/>
          </a:xfrm>
          <a:prstGeom prst="rect">
            <a:avLst/>
          </a:prstGeom>
        </p:spPr>
        <p:txBody>
          <a:bodyPr anchor="ctr" anchorCtr="0"/>
          <a:lstStyle>
            <a:lvl1pPr algn="ctr" defTabSz="995363" rtl="0" eaLnBrk="1" fontAlgn="base" hangingPunct="1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95363" rtl="0" eaLnBrk="1" fontAlgn="base" hangingPunct="1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defTabSz="995363" rtl="0" eaLnBrk="1" fontAlgn="base" hangingPunct="1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defTabSz="995363" rtl="0" eaLnBrk="1" fontAlgn="base" hangingPunct="1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defTabSz="995363" rtl="0" eaLnBrk="1" fontAlgn="base" hangingPunct="1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defTabSz="995363" rtl="0" eaLnBrk="1" fontAlgn="base" hangingPunct="1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defTabSz="995363" rtl="0" eaLnBrk="1" fontAlgn="base" hangingPunct="1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defTabSz="995363" rtl="0" eaLnBrk="1" fontAlgn="base" hangingPunct="1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defTabSz="995363" rtl="0" eaLnBrk="1" fontAlgn="base" hangingPunct="1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de-DE" sz="4000" dirty="0"/>
              <a:t>4. Ermittlung des Wahlergebnisses</a:t>
            </a:r>
            <a:endParaRPr lang="de-DE" sz="4000" kern="0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2"/>
          <a:srcRect l="663" t="4553" r="663" b="118"/>
          <a:stretch/>
        </p:blipFill>
        <p:spPr>
          <a:xfrm>
            <a:off x="1671849" y="3655525"/>
            <a:ext cx="7560840" cy="3386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32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34988" y="1763713"/>
            <a:ext cx="9492232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u="sng" dirty="0" smtClean="0"/>
              <a:t>6. Schritt:</a:t>
            </a:r>
            <a:r>
              <a:rPr lang="de-DE" sz="2800" dirty="0" smtClean="0"/>
              <a:t> </a:t>
            </a:r>
            <a:r>
              <a:rPr lang="de-DE" sz="2800" dirty="0"/>
              <a:t>Eintragen des Zählergebnisses der 				</a:t>
            </a:r>
            <a:r>
              <a:rPr lang="de-DE" sz="2800" dirty="0" smtClean="0"/>
              <a:t>Stapelgruppe </a:t>
            </a:r>
            <a:r>
              <a:rPr lang="de-DE" sz="2800" dirty="0"/>
              <a:t>3</a:t>
            </a:r>
          </a:p>
          <a:p>
            <a:pPr lvl="1">
              <a:spcAft>
                <a:spcPts val="1200"/>
              </a:spcAft>
            </a:pPr>
            <a:r>
              <a:rPr lang="de-DE" sz="2300" dirty="0"/>
              <a:t>Eintragung des auf dem Sortierblatt vermerkten Zählergebnisses in die Erfassungstabelle in Spalte ZS I.</a:t>
            </a:r>
          </a:p>
          <a:p>
            <a:pPr lvl="1">
              <a:spcBef>
                <a:spcPct val="0"/>
              </a:spcBef>
            </a:pPr>
            <a:endParaRPr lang="de-DE" sz="2300" dirty="0"/>
          </a:p>
          <a:p>
            <a:pPr lvl="1">
              <a:spcAft>
                <a:spcPts val="1200"/>
              </a:spcAft>
            </a:pPr>
            <a:endParaRPr lang="de-DE" sz="2300" dirty="0"/>
          </a:p>
          <a:p>
            <a:pPr lvl="1">
              <a:spcAft>
                <a:spcPts val="1200"/>
              </a:spcAft>
            </a:pPr>
            <a:endParaRPr lang="de-DE" sz="2300" dirty="0" smtClean="0"/>
          </a:p>
          <a:p>
            <a:pPr lvl="1">
              <a:spcAft>
                <a:spcPts val="1200"/>
              </a:spcAft>
            </a:pPr>
            <a:endParaRPr lang="de-DE" sz="2300" dirty="0"/>
          </a:p>
        </p:txBody>
      </p:sp>
      <p:sp>
        <p:nvSpPr>
          <p:cNvPr id="8" name="Titel 1"/>
          <p:cNvSpPr txBox="1">
            <a:spLocks noGrp="1"/>
          </p:cNvSpPr>
          <p:nvPr>
            <p:ph type="title"/>
          </p:nvPr>
        </p:nvSpPr>
        <p:spPr>
          <a:xfrm>
            <a:off x="2178348" y="80790"/>
            <a:ext cx="5400600" cy="1260475"/>
          </a:xfrm>
          <a:prstGeom prst="rect">
            <a:avLst/>
          </a:prstGeom>
        </p:spPr>
        <p:txBody>
          <a:bodyPr anchor="ctr" anchorCtr="0"/>
          <a:lstStyle>
            <a:lvl1pPr algn="ctr" defTabSz="995363" rtl="0" eaLnBrk="1" fontAlgn="base" hangingPunct="1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95363" rtl="0" eaLnBrk="1" fontAlgn="base" hangingPunct="1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defTabSz="995363" rtl="0" eaLnBrk="1" fontAlgn="base" hangingPunct="1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defTabSz="995363" rtl="0" eaLnBrk="1" fontAlgn="base" hangingPunct="1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defTabSz="995363" rtl="0" eaLnBrk="1" fontAlgn="base" hangingPunct="1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defTabSz="995363" rtl="0" eaLnBrk="1" fontAlgn="base" hangingPunct="1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defTabSz="995363" rtl="0" eaLnBrk="1" fontAlgn="base" hangingPunct="1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defTabSz="995363" rtl="0" eaLnBrk="1" fontAlgn="base" hangingPunct="1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defTabSz="995363" rtl="0" eaLnBrk="1" fontAlgn="base" hangingPunct="1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de-DE" sz="4000" dirty="0"/>
              <a:t>4. Ermittlung des Wahlergebnisses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3"/>
          <a:srcRect t="1462"/>
          <a:stretch/>
        </p:blipFill>
        <p:spPr>
          <a:xfrm>
            <a:off x="1349441" y="3636615"/>
            <a:ext cx="8205656" cy="3462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330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4" y="215900"/>
            <a:ext cx="5688632" cy="1260475"/>
          </a:xfrm>
        </p:spPr>
        <p:txBody>
          <a:bodyPr anchor="ctr" anchorCtr="0"/>
          <a:lstStyle/>
          <a:p>
            <a:r>
              <a:rPr lang="de-DE" sz="4000" dirty="0"/>
              <a:t>4. Ermittlung des Wahlergebnisses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22164" y="1477295"/>
            <a:ext cx="9636248" cy="5903735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u="sng" dirty="0"/>
              <a:t>7</a:t>
            </a:r>
            <a:r>
              <a:rPr lang="de-DE" sz="2800" u="sng" dirty="0" smtClean="0"/>
              <a:t>. Schritt:</a:t>
            </a:r>
            <a:r>
              <a:rPr lang="de-DE" sz="2800" dirty="0" smtClean="0"/>
              <a:t> Sortieren und Auszählen der Stapelgruppe 2 - 		Zweitstimmen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Sortierblätter für den </a:t>
            </a:r>
            <a:r>
              <a:rPr lang="de-DE" sz="2300" dirty="0"/>
              <a:t>7</a:t>
            </a:r>
            <a:r>
              <a:rPr lang="de-DE" sz="2300" dirty="0" smtClean="0"/>
              <a:t>. Schritt auslegen</a:t>
            </a:r>
          </a:p>
          <a:p>
            <a:pPr lvl="1">
              <a:spcAft>
                <a:spcPts val="1200"/>
              </a:spcAft>
            </a:pPr>
            <a:endParaRPr lang="de-DE" sz="2300" dirty="0" smtClean="0"/>
          </a:p>
          <a:p>
            <a:pPr lvl="1">
              <a:spcAft>
                <a:spcPts val="1200"/>
              </a:spcAft>
            </a:pPr>
            <a:endParaRPr lang="de-DE" sz="2300" dirty="0" smtClean="0"/>
          </a:p>
          <a:p>
            <a:pPr lvl="1">
              <a:spcAft>
                <a:spcPts val="1200"/>
              </a:spcAft>
            </a:pPr>
            <a:endParaRPr lang="de-DE" sz="2300" dirty="0"/>
          </a:p>
          <a:p>
            <a:pPr lvl="1">
              <a:spcBef>
                <a:spcPts val="300"/>
              </a:spcBef>
              <a:spcAft>
                <a:spcPts val="600"/>
              </a:spcAft>
            </a:pPr>
            <a:r>
              <a:rPr lang="de-DE" sz="2300" dirty="0" smtClean="0"/>
              <a:t>Zuordnung der Stimmzettel zu den Sortierblättern anhand der </a:t>
            </a:r>
            <a:r>
              <a:rPr lang="de-DE" sz="2300" u="sng" dirty="0" smtClean="0"/>
              <a:t>Zweitstimmen</a:t>
            </a:r>
            <a:r>
              <a:rPr lang="de-DE" sz="2300" dirty="0" smtClean="0"/>
              <a:t> (rechte Seite des Stimmzettels)</a:t>
            </a:r>
          </a:p>
          <a:p>
            <a:pPr lvl="2">
              <a:spcBef>
                <a:spcPts val="300"/>
              </a:spcBef>
              <a:spcAft>
                <a:spcPts val="600"/>
              </a:spcAft>
            </a:pPr>
            <a:r>
              <a:rPr lang="de-DE" sz="1900" dirty="0"/>
              <a:t>einschließlich der Stimmzettel, deren </a:t>
            </a:r>
            <a:r>
              <a:rPr lang="de-DE" sz="1900" dirty="0" smtClean="0"/>
              <a:t>Zweitstimme nicht </a:t>
            </a:r>
            <a:r>
              <a:rPr lang="de-DE" sz="1900" dirty="0"/>
              <a:t>vergeben wurde und deren Erststimme gültig ist.</a:t>
            </a:r>
            <a:endParaRPr lang="de-DE" sz="1900" dirty="0" smtClean="0"/>
          </a:p>
          <a:p>
            <a:pPr lvl="1">
              <a:spcBef>
                <a:spcPts val="300"/>
              </a:spcBef>
              <a:spcAft>
                <a:spcPts val="600"/>
              </a:spcAft>
            </a:pPr>
            <a:r>
              <a:rPr lang="de-DE" sz="2300" dirty="0" smtClean="0"/>
              <a:t>Zählung der Stimmzettel je Stapel und Eintragung des Zählergebnisses auf das zugehörige Sortierblatt</a:t>
            </a:r>
          </a:p>
          <a:p>
            <a:pPr lvl="1">
              <a:spcAft>
                <a:spcPts val="1200"/>
              </a:spcAft>
            </a:pPr>
            <a:endParaRPr lang="de-DE" sz="2300" b="1" dirty="0" smtClean="0"/>
          </a:p>
          <a:p>
            <a:pPr lvl="1">
              <a:spcAft>
                <a:spcPts val="1200"/>
              </a:spcAft>
            </a:pPr>
            <a:endParaRPr lang="de-DE" sz="2300" dirty="0"/>
          </a:p>
          <a:p>
            <a:pPr lvl="1">
              <a:spcAft>
                <a:spcPts val="1200"/>
              </a:spcAft>
            </a:pPr>
            <a:endParaRPr lang="de-DE" sz="2300" dirty="0" smtClean="0"/>
          </a:p>
          <a:p>
            <a:pPr lvl="1">
              <a:spcAft>
                <a:spcPts val="1200"/>
              </a:spcAft>
            </a:pPr>
            <a:endParaRPr lang="de-DE" sz="2300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0315" y="3109025"/>
            <a:ext cx="6724943" cy="1463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004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4" y="215900"/>
            <a:ext cx="5688632" cy="1260475"/>
          </a:xfrm>
        </p:spPr>
        <p:txBody>
          <a:bodyPr anchor="ctr" anchorCtr="0"/>
          <a:lstStyle/>
          <a:p>
            <a:r>
              <a:rPr lang="de-DE" sz="4000" dirty="0"/>
              <a:t>4. Ermittlung des Wahlergebnisses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34988" y="1476375"/>
            <a:ext cx="9636248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u="sng" dirty="0"/>
              <a:t>7. Schritt:</a:t>
            </a:r>
            <a:r>
              <a:rPr lang="de-DE" sz="2800" dirty="0"/>
              <a:t> Sortieren </a:t>
            </a:r>
            <a:r>
              <a:rPr lang="de-DE" sz="2800" dirty="0" smtClean="0"/>
              <a:t>und Auszählen der Stapelgruppe 2 - 		Zweitstimmen</a:t>
            </a:r>
          </a:p>
          <a:p>
            <a:pPr lvl="1">
              <a:spcAft>
                <a:spcPts val="1200"/>
              </a:spcAft>
            </a:pPr>
            <a:r>
              <a:rPr lang="de-DE" sz="2300" dirty="0"/>
              <a:t>Eintragung der auf den Sortierblättern vermerkten Zählergebnisse in die Erfassungstabelle </a:t>
            </a:r>
            <a:r>
              <a:rPr lang="de-DE" sz="2300" dirty="0" smtClean="0"/>
              <a:t>in </a:t>
            </a:r>
            <a:r>
              <a:rPr lang="de-DE" sz="2300" dirty="0"/>
              <a:t>Spalte ZS </a:t>
            </a:r>
            <a:r>
              <a:rPr lang="de-DE" sz="2300" dirty="0" smtClean="0"/>
              <a:t>II.</a:t>
            </a:r>
            <a:endParaRPr lang="de-DE" sz="2300" b="1" dirty="0" smtClean="0"/>
          </a:p>
          <a:p>
            <a:pPr lvl="1">
              <a:spcAft>
                <a:spcPts val="1200"/>
              </a:spcAft>
            </a:pPr>
            <a:endParaRPr lang="de-DE" sz="2300" dirty="0"/>
          </a:p>
          <a:p>
            <a:pPr lvl="1">
              <a:spcAft>
                <a:spcPts val="1200"/>
              </a:spcAft>
            </a:pPr>
            <a:endParaRPr lang="de-DE" sz="2300" dirty="0" smtClean="0"/>
          </a:p>
          <a:p>
            <a:pPr lvl="1">
              <a:spcAft>
                <a:spcPts val="1200"/>
              </a:spcAft>
            </a:pPr>
            <a:endParaRPr lang="de-DE" sz="2300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1533" y="3636615"/>
            <a:ext cx="7603158" cy="357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234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4" y="215900"/>
            <a:ext cx="5688632" cy="1260475"/>
          </a:xfrm>
        </p:spPr>
        <p:txBody>
          <a:bodyPr anchor="ctr" anchorCtr="0"/>
          <a:lstStyle/>
          <a:p>
            <a:r>
              <a:rPr lang="de-DE" sz="4000" dirty="0"/>
              <a:t>4. Ermittlung des Wahlergebnisses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22164" y="1476375"/>
            <a:ext cx="9636248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u="sng" dirty="0"/>
              <a:t>7. Schritt:</a:t>
            </a:r>
            <a:r>
              <a:rPr lang="de-DE" sz="2800" dirty="0"/>
              <a:t> Sortieren </a:t>
            </a:r>
            <a:r>
              <a:rPr lang="de-DE" sz="2800" dirty="0" smtClean="0"/>
              <a:t>und Auszählen der Stapelgruppe 2 - 		Zweitstimmen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Stimmzettel, deren Zweitstimme </a:t>
            </a:r>
            <a:r>
              <a:rPr lang="de-DE" sz="2300" dirty="0"/>
              <a:t>nicht ausgefüllt, aber deren Erststimme gültig </a:t>
            </a:r>
            <a:r>
              <a:rPr lang="de-DE" sz="2300" dirty="0" smtClean="0"/>
              <a:t>ist bei </a:t>
            </a:r>
            <a:r>
              <a:rPr lang="de-DE" sz="2300" b="1" dirty="0" smtClean="0"/>
              <a:t>E</a:t>
            </a:r>
            <a:r>
              <a:rPr lang="de-DE" sz="2300" dirty="0" smtClean="0"/>
              <a:t> in Spalte ZS II eintragen.</a:t>
            </a:r>
            <a:endParaRPr lang="de-DE" sz="2300" b="1" dirty="0" smtClean="0"/>
          </a:p>
          <a:p>
            <a:pPr lvl="1">
              <a:spcAft>
                <a:spcPts val="1200"/>
              </a:spcAft>
            </a:pPr>
            <a:endParaRPr lang="de-DE" sz="2300" dirty="0"/>
          </a:p>
          <a:p>
            <a:pPr lvl="1">
              <a:spcAft>
                <a:spcPts val="1200"/>
              </a:spcAft>
            </a:pPr>
            <a:endParaRPr lang="de-DE" sz="2300" dirty="0" smtClean="0"/>
          </a:p>
          <a:p>
            <a:pPr lvl="1">
              <a:spcAft>
                <a:spcPts val="1200"/>
              </a:spcAft>
            </a:pPr>
            <a:endParaRPr lang="de-DE" sz="2300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432" y="3708623"/>
            <a:ext cx="8411360" cy="3492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409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5" y="252239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1. Aufgaben des Wahlvorstandes</a:t>
            </a:r>
            <a:endParaRPr lang="de-DE" sz="4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de-DE" sz="2800" dirty="0"/>
              <a:t>Anwesenheitspflichten des Wahlvorstandes:</a:t>
            </a:r>
          </a:p>
          <a:p>
            <a:pPr lvl="1">
              <a:spcAft>
                <a:spcPts val="1200"/>
              </a:spcAft>
            </a:pPr>
            <a:r>
              <a:rPr lang="de-DE" sz="2300" b="1" dirty="0"/>
              <a:t>während der Wahlzeit </a:t>
            </a:r>
            <a:r>
              <a:rPr lang="de-DE" sz="2300" dirty="0"/>
              <a:t>von </a:t>
            </a:r>
            <a:r>
              <a:rPr lang="de-DE" sz="2300" dirty="0" smtClean="0"/>
              <a:t>8 Uhr bis 18 Uhr:</a:t>
            </a:r>
          </a:p>
          <a:p>
            <a:pPr marL="812800" lvl="1" indent="0">
              <a:spcAft>
                <a:spcPts val="1200"/>
              </a:spcAft>
              <a:buNone/>
            </a:pPr>
            <a:r>
              <a:rPr lang="de-DE" sz="2300" b="1" dirty="0" smtClean="0"/>
              <a:t>mindestens drei </a:t>
            </a:r>
            <a:r>
              <a:rPr lang="de-DE" sz="2300" dirty="0" err="1" smtClean="0"/>
              <a:t>MdW</a:t>
            </a:r>
            <a:r>
              <a:rPr lang="de-DE" sz="2300" dirty="0" smtClean="0"/>
              <a:t>, </a:t>
            </a:r>
            <a:r>
              <a:rPr lang="de-DE" sz="2300" dirty="0"/>
              <a:t>einschließlich </a:t>
            </a:r>
            <a:r>
              <a:rPr lang="de-DE" sz="2300" dirty="0" smtClean="0"/>
              <a:t>Wahlvorsteher/in und schriftführender Person oder die </a:t>
            </a:r>
            <a:r>
              <a:rPr lang="de-DE" sz="2300" dirty="0"/>
              <a:t>jeweiligen </a:t>
            </a:r>
            <a:r>
              <a:rPr lang="de-DE" sz="2300" dirty="0" smtClean="0"/>
              <a:t>Stellvertretungen</a:t>
            </a:r>
            <a:endParaRPr lang="de-DE" sz="2300" dirty="0"/>
          </a:p>
          <a:p>
            <a:pPr lvl="1">
              <a:spcAft>
                <a:spcPts val="1200"/>
              </a:spcAft>
            </a:pPr>
            <a:r>
              <a:rPr lang="de-DE" sz="2300" b="1" dirty="0"/>
              <a:t>während der Ermittlung und Feststellung </a:t>
            </a:r>
            <a:r>
              <a:rPr lang="de-DE" sz="2300" dirty="0"/>
              <a:t>des Wahlergebnisses nach </a:t>
            </a:r>
            <a:r>
              <a:rPr lang="de-DE" sz="2300" dirty="0" smtClean="0"/>
              <a:t>18 Uhr:</a:t>
            </a:r>
          </a:p>
          <a:p>
            <a:pPr marL="812800" lvl="1" indent="0">
              <a:spcAft>
                <a:spcPts val="1200"/>
              </a:spcAft>
              <a:buNone/>
            </a:pPr>
            <a:r>
              <a:rPr lang="de-DE" sz="2300" b="1" dirty="0" smtClean="0"/>
              <a:t>möglichst </a:t>
            </a:r>
            <a:r>
              <a:rPr lang="de-DE" sz="2300" b="1" dirty="0"/>
              <a:t>alle</a:t>
            </a:r>
            <a:r>
              <a:rPr lang="de-DE" sz="2300" dirty="0"/>
              <a:t>, </a:t>
            </a:r>
            <a:r>
              <a:rPr lang="de-DE" sz="2300" dirty="0" smtClean="0"/>
              <a:t>jedoch </a:t>
            </a:r>
            <a:r>
              <a:rPr lang="de-DE" sz="2300" b="1" dirty="0" smtClean="0"/>
              <a:t>mindestens </a:t>
            </a:r>
            <a:r>
              <a:rPr lang="de-DE" sz="2300" b="1" dirty="0"/>
              <a:t>fünf </a:t>
            </a:r>
            <a:r>
              <a:rPr lang="de-DE" sz="2300" dirty="0" err="1" smtClean="0"/>
              <a:t>MdW</a:t>
            </a:r>
            <a:r>
              <a:rPr lang="de-DE" sz="2300" dirty="0" smtClean="0"/>
              <a:t>, </a:t>
            </a:r>
            <a:r>
              <a:rPr lang="de-DE" sz="2300" dirty="0"/>
              <a:t>einschließlich </a:t>
            </a:r>
            <a:r>
              <a:rPr lang="de-DE" sz="2300" dirty="0" smtClean="0"/>
              <a:t>Wahlvorsteher/in </a:t>
            </a:r>
            <a:r>
              <a:rPr lang="de-DE" sz="2300" dirty="0"/>
              <a:t>und schriftführender Person oder </a:t>
            </a:r>
            <a:r>
              <a:rPr lang="de-DE" sz="2300" dirty="0" smtClean="0"/>
              <a:t>die </a:t>
            </a:r>
            <a:r>
              <a:rPr lang="de-DE" sz="2300" dirty="0"/>
              <a:t>jeweiligen </a:t>
            </a:r>
            <a:r>
              <a:rPr lang="de-DE" sz="2300" dirty="0" smtClean="0"/>
              <a:t>Stellvertretungen</a:t>
            </a:r>
            <a:endParaRPr lang="de-DE" sz="23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759255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4" y="215900"/>
            <a:ext cx="5688632" cy="1260475"/>
          </a:xfrm>
        </p:spPr>
        <p:txBody>
          <a:bodyPr anchor="ctr" anchorCtr="0"/>
          <a:lstStyle/>
          <a:p>
            <a:r>
              <a:rPr lang="de-DE" sz="4000" dirty="0"/>
              <a:t>4. Ermittlung des Wahlergebnisses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22164" y="1476375"/>
            <a:ext cx="9636248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u="sng" dirty="0"/>
              <a:t>8</a:t>
            </a:r>
            <a:r>
              <a:rPr lang="de-DE" sz="2800" u="sng" dirty="0" smtClean="0"/>
              <a:t>. Schritt:</a:t>
            </a:r>
            <a:r>
              <a:rPr lang="de-DE" sz="2800" dirty="0" smtClean="0"/>
              <a:t> Sortieren und Auszählen der Stapelgruppe 2 - 		 Erststimmen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de-DE" sz="2300" dirty="0" smtClean="0"/>
              <a:t>Sortierblätter für den </a:t>
            </a:r>
            <a:r>
              <a:rPr lang="de-DE" sz="2300" dirty="0"/>
              <a:t>8</a:t>
            </a:r>
            <a:r>
              <a:rPr lang="de-DE" sz="2300" dirty="0" smtClean="0"/>
              <a:t>. Schritt auslegen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endParaRPr lang="de-DE" sz="2300" dirty="0"/>
          </a:p>
          <a:p>
            <a:pPr lvl="1">
              <a:spcBef>
                <a:spcPts val="0"/>
              </a:spcBef>
              <a:spcAft>
                <a:spcPts val="0"/>
              </a:spcAft>
            </a:pPr>
            <a:endParaRPr lang="de-DE" sz="2300" dirty="0" smtClean="0"/>
          </a:p>
          <a:p>
            <a:pPr lvl="1">
              <a:spcBef>
                <a:spcPts val="0"/>
              </a:spcBef>
              <a:spcAft>
                <a:spcPts val="0"/>
              </a:spcAft>
            </a:pPr>
            <a:endParaRPr lang="de-DE" sz="2300" dirty="0" smtClean="0"/>
          </a:p>
          <a:p>
            <a:pPr lvl="1">
              <a:spcBef>
                <a:spcPts val="0"/>
              </a:spcBef>
              <a:spcAft>
                <a:spcPts val="0"/>
              </a:spcAft>
            </a:pPr>
            <a:endParaRPr lang="de-DE" sz="2300" dirty="0"/>
          </a:p>
          <a:p>
            <a:pPr marL="498475" lvl="1" indent="0">
              <a:spcBef>
                <a:spcPts val="0"/>
              </a:spcBef>
              <a:spcAft>
                <a:spcPts val="0"/>
              </a:spcAft>
              <a:buNone/>
            </a:pPr>
            <a:endParaRPr lang="de-DE" sz="2300" dirty="0" smtClean="0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de-DE" sz="2300" dirty="0" smtClean="0"/>
              <a:t>Zuordnung der Stimmzettel zu den Sortierblättern anhand der </a:t>
            </a:r>
            <a:r>
              <a:rPr lang="de-DE" sz="2300" u="sng" dirty="0" smtClean="0"/>
              <a:t>Erststimmen</a:t>
            </a:r>
            <a:r>
              <a:rPr lang="de-DE" sz="2300" dirty="0" smtClean="0"/>
              <a:t> (linke Seite des Stimmzettels)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de-DE" sz="2000" dirty="0"/>
              <a:t>einschließlich der Stimmzettel, deren </a:t>
            </a:r>
            <a:r>
              <a:rPr lang="de-DE" sz="2000" dirty="0" smtClean="0"/>
              <a:t>Erststimme </a:t>
            </a:r>
            <a:r>
              <a:rPr lang="de-DE" sz="2000" dirty="0"/>
              <a:t>nicht vergeben wurde und deren </a:t>
            </a:r>
            <a:r>
              <a:rPr lang="de-DE" sz="2000" dirty="0" smtClean="0"/>
              <a:t>Zweitstimme </a:t>
            </a:r>
            <a:r>
              <a:rPr lang="de-DE" sz="2000" dirty="0"/>
              <a:t>gültig ist</a:t>
            </a:r>
            <a:endParaRPr lang="de-DE" sz="1900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de-DE" sz="2300" dirty="0" smtClean="0"/>
              <a:t>Zählung der Stimmzettel je Stapel und Eintragung des Zählergebnisses auf das zugehörige Sortierblatt</a:t>
            </a:r>
          </a:p>
          <a:p>
            <a:pPr lvl="1">
              <a:spcAft>
                <a:spcPts val="1200"/>
              </a:spcAft>
            </a:pPr>
            <a:endParaRPr lang="de-DE" sz="2300" b="1" dirty="0" smtClean="0"/>
          </a:p>
          <a:p>
            <a:pPr lvl="1">
              <a:spcAft>
                <a:spcPts val="1200"/>
              </a:spcAft>
            </a:pPr>
            <a:endParaRPr lang="de-DE" sz="2300" dirty="0"/>
          </a:p>
          <a:p>
            <a:pPr lvl="1">
              <a:spcAft>
                <a:spcPts val="1200"/>
              </a:spcAft>
            </a:pPr>
            <a:endParaRPr lang="de-DE" sz="2300" dirty="0" smtClean="0"/>
          </a:p>
          <a:p>
            <a:pPr lvl="1">
              <a:spcAft>
                <a:spcPts val="1200"/>
              </a:spcAft>
            </a:pPr>
            <a:endParaRPr lang="de-DE" sz="2300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6260" y="3038048"/>
            <a:ext cx="6704023" cy="1257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9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4" y="215900"/>
            <a:ext cx="5688632" cy="1260475"/>
          </a:xfrm>
        </p:spPr>
        <p:txBody>
          <a:bodyPr anchor="ctr" anchorCtr="0"/>
          <a:lstStyle/>
          <a:p>
            <a:r>
              <a:rPr lang="de-DE" sz="4000" dirty="0"/>
              <a:t>4. Ermittlung des Wahlergebnisses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22164" y="1476375"/>
            <a:ext cx="9636248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u="sng" dirty="0"/>
              <a:t>8</a:t>
            </a:r>
            <a:r>
              <a:rPr lang="de-DE" sz="2800" u="sng" dirty="0" smtClean="0"/>
              <a:t>. Schritt:</a:t>
            </a:r>
            <a:r>
              <a:rPr lang="de-DE" sz="2800" dirty="0" smtClean="0"/>
              <a:t> Sortieren und Auszählen der Stapelgruppe 2 - 		 Erststimmen</a:t>
            </a:r>
          </a:p>
          <a:p>
            <a:pPr lvl="1">
              <a:spcAft>
                <a:spcPts val="1200"/>
              </a:spcAft>
            </a:pPr>
            <a:r>
              <a:rPr lang="de-DE" sz="2300" dirty="0"/>
              <a:t>Eintragung der auf den Sortierblättern vermerkten Zählergebnisse in Spalte ZS II </a:t>
            </a:r>
            <a:r>
              <a:rPr lang="de-DE" sz="2300" dirty="0" smtClean="0"/>
              <a:t>der Erfassungstabelle.</a:t>
            </a:r>
            <a:endParaRPr lang="de-DE" sz="2300" b="1" dirty="0" smtClean="0"/>
          </a:p>
          <a:p>
            <a:pPr lvl="1">
              <a:spcAft>
                <a:spcPts val="1200"/>
              </a:spcAft>
            </a:pPr>
            <a:endParaRPr lang="de-DE" sz="2300" dirty="0"/>
          </a:p>
          <a:p>
            <a:pPr lvl="1">
              <a:spcAft>
                <a:spcPts val="1200"/>
              </a:spcAft>
            </a:pPr>
            <a:endParaRPr lang="de-DE" sz="2300" dirty="0" smtClean="0"/>
          </a:p>
          <a:p>
            <a:pPr lvl="1">
              <a:spcAft>
                <a:spcPts val="1200"/>
              </a:spcAft>
            </a:pPr>
            <a:endParaRPr lang="de-DE" sz="2300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249" y="3348583"/>
            <a:ext cx="6943725" cy="332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237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4" y="215900"/>
            <a:ext cx="5688632" cy="1260475"/>
          </a:xfrm>
        </p:spPr>
        <p:txBody>
          <a:bodyPr anchor="ctr" anchorCtr="0"/>
          <a:lstStyle/>
          <a:p>
            <a:r>
              <a:rPr lang="de-DE" sz="4000" dirty="0"/>
              <a:t>4. Ermittlung des Wahlergebnisses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22164" y="1476375"/>
            <a:ext cx="9636248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u="sng" dirty="0"/>
              <a:t>8</a:t>
            </a:r>
            <a:r>
              <a:rPr lang="de-DE" sz="2800" u="sng" dirty="0" smtClean="0"/>
              <a:t>. Schritt:</a:t>
            </a:r>
            <a:r>
              <a:rPr lang="de-DE" sz="2800" dirty="0" smtClean="0"/>
              <a:t> Sortieren und Auszählen der Stapelgruppe 2 - 		 Erststimmen</a:t>
            </a:r>
          </a:p>
          <a:p>
            <a:pPr lvl="1">
              <a:spcAft>
                <a:spcPts val="1200"/>
              </a:spcAft>
            </a:pPr>
            <a:r>
              <a:rPr lang="de-DE" sz="2300" dirty="0"/>
              <a:t>Stimmzettel, </a:t>
            </a:r>
            <a:r>
              <a:rPr lang="de-DE" sz="2300" dirty="0" smtClean="0"/>
              <a:t>deren Erststimme </a:t>
            </a:r>
            <a:r>
              <a:rPr lang="de-DE" sz="2300" dirty="0"/>
              <a:t>nicht ausgefüllt, aber deren </a:t>
            </a:r>
            <a:r>
              <a:rPr lang="de-DE" sz="2300" dirty="0" smtClean="0"/>
              <a:t>Zweitstimme </a:t>
            </a:r>
            <a:r>
              <a:rPr lang="de-DE" sz="2300" dirty="0"/>
              <a:t>gültig ist bei </a:t>
            </a:r>
            <a:r>
              <a:rPr lang="de-DE" sz="2300" b="1" dirty="0" smtClean="0"/>
              <a:t>C</a:t>
            </a:r>
            <a:r>
              <a:rPr lang="de-DE" sz="2300" dirty="0" smtClean="0"/>
              <a:t> </a:t>
            </a:r>
            <a:r>
              <a:rPr lang="de-DE" sz="2300" dirty="0"/>
              <a:t>in Spalte ZS II eintragen.</a:t>
            </a:r>
            <a:endParaRPr lang="de-DE" sz="2300" b="1" dirty="0" smtClean="0"/>
          </a:p>
          <a:p>
            <a:pPr lvl="1">
              <a:spcAft>
                <a:spcPts val="1200"/>
              </a:spcAft>
            </a:pPr>
            <a:endParaRPr lang="de-DE" sz="2300" dirty="0"/>
          </a:p>
          <a:p>
            <a:pPr lvl="1">
              <a:spcAft>
                <a:spcPts val="1200"/>
              </a:spcAft>
            </a:pPr>
            <a:endParaRPr lang="de-DE" sz="2300" dirty="0" smtClean="0"/>
          </a:p>
          <a:p>
            <a:pPr lvl="1">
              <a:spcAft>
                <a:spcPts val="1200"/>
              </a:spcAft>
            </a:pPr>
            <a:endParaRPr lang="de-DE" sz="2300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8308" y="3492599"/>
            <a:ext cx="6953250" cy="309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416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4" y="215900"/>
            <a:ext cx="5688632" cy="1260475"/>
          </a:xfrm>
        </p:spPr>
        <p:txBody>
          <a:bodyPr anchor="ctr" anchorCtr="0"/>
          <a:lstStyle/>
          <a:p>
            <a:r>
              <a:rPr lang="de-DE" sz="4000" dirty="0"/>
              <a:t>4. Ermittlung des Wahlergebnisses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22164" y="1476375"/>
            <a:ext cx="9708256" cy="5437187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u="sng" dirty="0"/>
              <a:t>9</a:t>
            </a:r>
            <a:r>
              <a:rPr lang="de-DE" sz="2800" u="sng" dirty="0" smtClean="0"/>
              <a:t>. Schritt:</a:t>
            </a:r>
            <a:r>
              <a:rPr lang="de-DE" sz="2800" dirty="0" smtClean="0"/>
              <a:t> Sortieren und Auszählen der Stapelgruppe </a:t>
            </a:r>
            <a:r>
              <a:rPr lang="de-DE" sz="2800" dirty="0"/>
              <a:t>4 - </a:t>
            </a:r>
            <a:r>
              <a:rPr lang="de-DE" sz="2800" dirty="0" smtClean="0"/>
              <a:t> 		 Erst- </a:t>
            </a:r>
            <a:r>
              <a:rPr lang="de-DE" sz="2800" dirty="0"/>
              <a:t>und Zweitstimmen</a:t>
            </a:r>
            <a:endParaRPr lang="de-DE" sz="2800" dirty="0" smtClean="0"/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über jeden Stimmzettel muss ein Beschluss gefasst werden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Beschluss wird auf der Rückseite jedes Stimmzettels vermerkt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Stimmenzählung/Eintragung in Spalte ZS III der Erfassungstabelle</a:t>
            </a:r>
          </a:p>
          <a:p>
            <a:pPr lvl="1">
              <a:spcAft>
                <a:spcPts val="1200"/>
              </a:spcAft>
            </a:pPr>
            <a:endParaRPr lang="de-DE" sz="2300" b="1" dirty="0" smtClean="0"/>
          </a:p>
          <a:p>
            <a:pPr lvl="1">
              <a:spcAft>
                <a:spcPts val="1200"/>
              </a:spcAft>
            </a:pPr>
            <a:endParaRPr lang="de-DE" sz="2300" dirty="0"/>
          </a:p>
          <a:p>
            <a:pPr lvl="1">
              <a:spcAft>
                <a:spcPts val="1200"/>
              </a:spcAft>
            </a:pPr>
            <a:endParaRPr lang="de-DE" sz="2300" dirty="0" smtClean="0"/>
          </a:p>
          <a:p>
            <a:pPr lvl="1">
              <a:spcAft>
                <a:spcPts val="1200"/>
              </a:spcAft>
            </a:pPr>
            <a:endParaRPr lang="de-DE" sz="2300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268" y="4273913"/>
            <a:ext cx="1701009" cy="2757464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4"/>
          <a:srcRect l="1010" t="1722"/>
          <a:stretch/>
        </p:blipFill>
        <p:spPr>
          <a:xfrm>
            <a:off x="3762524" y="4140671"/>
            <a:ext cx="6264696" cy="2923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05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4" y="215900"/>
            <a:ext cx="5688632" cy="1260475"/>
          </a:xfrm>
        </p:spPr>
        <p:txBody>
          <a:bodyPr anchor="ctr" anchorCtr="0"/>
          <a:lstStyle/>
          <a:p>
            <a:r>
              <a:rPr lang="de-DE" sz="4000" dirty="0"/>
              <a:t>4. Ermittlung des Wahlergebnisses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22164" y="1476375"/>
            <a:ext cx="9492232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u="sng" dirty="0" smtClean="0"/>
              <a:t>10. Schritt:</a:t>
            </a:r>
            <a:r>
              <a:rPr lang="de-DE" sz="2800" dirty="0" smtClean="0"/>
              <a:t> Summen bilden und Kontrollrechnungen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Bildung </a:t>
            </a:r>
            <a:r>
              <a:rPr lang="de-DE" sz="2300" dirty="0"/>
              <a:t>der Spaltensummen für ZS I, ZS II und ZS </a:t>
            </a:r>
            <a:r>
              <a:rPr lang="de-DE" sz="2300" dirty="0" smtClean="0"/>
              <a:t>III und Eintragung bei </a:t>
            </a:r>
            <a:r>
              <a:rPr lang="de-DE" sz="2300" b="1" dirty="0" smtClean="0"/>
              <a:t>D</a:t>
            </a:r>
            <a:r>
              <a:rPr lang="de-DE" sz="2300" dirty="0" smtClean="0"/>
              <a:t> (gültige Erststimmen insgesamt) 	           und </a:t>
            </a:r>
            <a:r>
              <a:rPr lang="de-DE" sz="2300" b="1" dirty="0" smtClean="0"/>
              <a:t>F</a:t>
            </a:r>
            <a:r>
              <a:rPr lang="de-DE" sz="2300" dirty="0" smtClean="0"/>
              <a:t> (gültige Zweitstimmen insgesamt).</a:t>
            </a:r>
            <a:endParaRPr lang="de-DE" sz="2300" b="1" dirty="0" smtClean="0"/>
          </a:p>
          <a:p>
            <a:pPr lvl="1">
              <a:spcAft>
                <a:spcPts val="1200"/>
              </a:spcAft>
            </a:pPr>
            <a:endParaRPr lang="de-DE" sz="2300" dirty="0"/>
          </a:p>
          <a:p>
            <a:pPr lvl="1">
              <a:spcAft>
                <a:spcPts val="1200"/>
              </a:spcAft>
            </a:pPr>
            <a:endParaRPr lang="de-DE" sz="2300" dirty="0" smtClean="0"/>
          </a:p>
          <a:p>
            <a:pPr lvl="1">
              <a:spcAft>
                <a:spcPts val="1200"/>
              </a:spcAft>
            </a:pPr>
            <a:endParaRPr lang="de-DE" sz="2300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8308" y="3492599"/>
            <a:ext cx="6886575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521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4" y="215900"/>
            <a:ext cx="5688632" cy="1260475"/>
          </a:xfrm>
        </p:spPr>
        <p:txBody>
          <a:bodyPr anchor="ctr" anchorCtr="0"/>
          <a:lstStyle/>
          <a:p>
            <a:r>
              <a:rPr lang="de-DE" sz="4000" dirty="0"/>
              <a:t>4. Ermittlung des Wahlergebnisses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22164" y="1476375"/>
            <a:ext cx="9492232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u="sng" dirty="0" smtClean="0"/>
              <a:t>10. Schritt:</a:t>
            </a:r>
            <a:r>
              <a:rPr lang="de-DE" sz="2800" dirty="0" smtClean="0"/>
              <a:t> Summen bilden und Kontrollrechnungen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Bildung </a:t>
            </a:r>
            <a:r>
              <a:rPr lang="de-DE" sz="2300" dirty="0"/>
              <a:t>der </a:t>
            </a:r>
            <a:r>
              <a:rPr lang="de-DE" sz="2300" dirty="0" smtClean="0"/>
              <a:t>Zeilensummen </a:t>
            </a:r>
            <a:r>
              <a:rPr lang="de-DE" sz="2300" dirty="0"/>
              <a:t>für </a:t>
            </a:r>
            <a:r>
              <a:rPr lang="de-DE" sz="2300" b="1" dirty="0" smtClean="0"/>
              <a:t>C</a:t>
            </a:r>
            <a:r>
              <a:rPr lang="de-DE" sz="2300" dirty="0" smtClean="0"/>
              <a:t> und </a:t>
            </a:r>
            <a:r>
              <a:rPr lang="de-DE" sz="2300" b="1" dirty="0" smtClean="0"/>
              <a:t>E</a:t>
            </a:r>
            <a:r>
              <a:rPr lang="de-DE" sz="2300" dirty="0" smtClean="0"/>
              <a:t> sowie für </a:t>
            </a:r>
            <a:r>
              <a:rPr lang="de-DE" sz="2300" b="1" dirty="0" smtClean="0"/>
              <a:t>D1, D2, D3 … </a:t>
            </a:r>
            <a:r>
              <a:rPr lang="de-DE" sz="2300" dirty="0" smtClean="0"/>
              <a:t>und </a:t>
            </a:r>
            <a:r>
              <a:rPr lang="de-DE" sz="2300" b="1" dirty="0" smtClean="0"/>
              <a:t>F1, F2, F3 … </a:t>
            </a:r>
            <a:r>
              <a:rPr lang="de-DE" sz="2300" dirty="0" smtClean="0"/>
              <a:t>und Eintragung in Spalte „Insgesamt – Summe ZS I bis ZS III“.</a:t>
            </a:r>
            <a:endParaRPr lang="de-DE" sz="2300" b="1" dirty="0" smtClean="0"/>
          </a:p>
          <a:p>
            <a:pPr lvl="1">
              <a:spcAft>
                <a:spcPts val="1200"/>
              </a:spcAft>
            </a:pPr>
            <a:endParaRPr lang="de-DE" sz="2300" dirty="0"/>
          </a:p>
          <a:p>
            <a:pPr lvl="1">
              <a:spcAft>
                <a:spcPts val="1200"/>
              </a:spcAft>
            </a:pPr>
            <a:endParaRPr lang="de-DE" sz="2300" dirty="0" smtClean="0"/>
          </a:p>
          <a:p>
            <a:pPr lvl="1">
              <a:spcAft>
                <a:spcPts val="1200"/>
              </a:spcAft>
            </a:pPr>
            <a:endParaRPr lang="de-DE" sz="2300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6260" y="3348583"/>
            <a:ext cx="7728859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704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4" y="215900"/>
            <a:ext cx="5688632" cy="1260475"/>
          </a:xfrm>
        </p:spPr>
        <p:txBody>
          <a:bodyPr anchor="ctr" anchorCtr="0"/>
          <a:lstStyle/>
          <a:p>
            <a:r>
              <a:rPr lang="de-DE" sz="4000" dirty="0"/>
              <a:t>4. Ermittlung des Wahlergebnisses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22164" y="1476375"/>
            <a:ext cx="9492232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u="sng" dirty="0" smtClean="0"/>
              <a:t>10. Schritt:</a:t>
            </a:r>
            <a:r>
              <a:rPr lang="de-DE" sz="2800" dirty="0" smtClean="0"/>
              <a:t> Summen bilden und Kontrollrechnungen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Bildung der </a:t>
            </a:r>
            <a:r>
              <a:rPr lang="de-DE" sz="2300" dirty="0"/>
              <a:t>Zeilen- </a:t>
            </a:r>
            <a:r>
              <a:rPr lang="de-DE" sz="2300" dirty="0" smtClean="0"/>
              <a:t>sowie Spaltensummen für D und F. </a:t>
            </a:r>
          </a:p>
          <a:p>
            <a:pPr lvl="1">
              <a:spcAft>
                <a:spcPts val="1200"/>
              </a:spcAft>
            </a:pPr>
            <a:r>
              <a:rPr lang="de-DE" sz="2300" b="1" dirty="0"/>
              <a:t>Prüfung: </a:t>
            </a:r>
            <a:r>
              <a:rPr lang="de-DE" sz="2300" dirty="0" smtClean="0"/>
              <a:t>Jeweilige Zeilen- und Spaltensumme identisch?</a:t>
            </a:r>
          </a:p>
          <a:p>
            <a:pPr lvl="1">
              <a:spcAft>
                <a:spcPts val="1200"/>
              </a:spcAft>
            </a:pPr>
            <a:endParaRPr lang="de-DE" sz="2300" dirty="0"/>
          </a:p>
          <a:p>
            <a:pPr lvl="1">
              <a:spcAft>
                <a:spcPts val="1200"/>
              </a:spcAft>
            </a:pPr>
            <a:endParaRPr lang="de-DE" sz="2300" dirty="0" smtClean="0"/>
          </a:p>
          <a:p>
            <a:pPr lvl="1">
              <a:spcAft>
                <a:spcPts val="1200"/>
              </a:spcAft>
            </a:pPr>
            <a:endParaRPr lang="de-DE" sz="2300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095" y="3348583"/>
            <a:ext cx="8498017" cy="3406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62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4" y="215900"/>
            <a:ext cx="5688632" cy="1260475"/>
          </a:xfrm>
        </p:spPr>
        <p:txBody>
          <a:bodyPr anchor="ctr" anchorCtr="0"/>
          <a:lstStyle/>
          <a:p>
            <a:r>
              <a:rPr lang="de-DE" sz="4000" dirty="0"/>
              <a:t>4. Ermittlung des Wahlergebnisses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22164" y="1476375"/>
            <a:ext cx="9492232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u="sng" dirty="0" smtClean="0"/>
              <a:t>10. Schritt:</a:t>
            </a:r>
            <a:r>
              <a:rPr lang="de-DE" sz="2800" dirty="0" smtClean="0"/>
              <a:t> Summen bilden und Kontrollrechnungen</a:t>
            </a:r>
          </a:p>
          <a:p>
            <a:pPr lvl="1">
              <a:spcAft>
                <a:spcPts val="1200"/>
              </a:spcAft>
            </a:pPr>
            <a:r>
              <a:rPr lang="de-DE" sz="2300" dirty="0"/>
              <a:t>Kontrollrechnungen in Erfassungstabelle im </a:t>
            </a:r>
            <a:r>
              <a:rPr lang="de-DE" sz="2300" dirty="0" smtClean="0"/>
              <a:t>rechten </a:t>
            </a:r>
            <a:r>
              <a:rPr lang="de-DE" sz="2300" dirty="0"/>
              <a:t>Blatt </a:t>
            </a:r>
            <a:r>
              <a:rPr lang="de-DE" sz="2300" dirty="0" smtClean="0"/>
              <a:t>oben eintragen:</a:t>
            </a:r>
          </a:p>
          <a:p>
            <a:pPr lvl="2">
              <a:spcAft>
                <a:spcPts val="1200"/>
              </a:spcAft>
            </a:pPr>
            <a:r>
              <a:rPr lang="de-DE" sz="1900" dirty="0" smtClean="0"/>
              <a:t>Kontrollrechnung 1: Summe der Erststimmen (</a:t>
            </a:r>
            <a:r>
              <a:rPr lang="de-DE" sz="19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de-DE" sz="1900" dirty="0" smtClean="0"/>
              <a:t> + </a:t>
            </a:r>
            <a:r>
              <a:rPr lang="de-DE" sz="19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de-DE" sz="1900" dirty="0" smtClean="0"/>
              <a:t> = </a:t>
            </a:r>
            <a:r>
              <a:rPr lang="de-DE" sz="19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de-DE" sz="1900" dirty="0" smtClean="0"/>
              <a:t>)</a:t>
            </a:r>
          </a:p>
          <a:p>
            <a:pPr lvl="2">
              <a:spcAft>
                <a:spcPts val="1200"/>
              </a:spcAft>
            </a:pPr>
            <a:r>
              <a:rPr lang="de-DE" sz="1900" dirty="0"/>
              <a:t>Kontrollrechnung 2: Summe der </a:t>
            </a:r>
            <a:r>
              <a:rPr lang="de-DE" sz="1900" dirty="0" smtClean="0"/>
              <a:t>Zweitstimmen (</a:t>
            </a:r>
            <a:r>
              <a:rPr lang="de-DE" sz="19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de-DE" sz="1900" dirty="0" smtClean="0"/>
              <a:t> + </a:t>
            </a:r>
            <a:r>
              <a:rPr lang="de-DE" sz="19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</a:t>
            </a:r>
            <a:r>
              <a:rPr lang="de-DE" sz="1900" dirty="0" smtClean="0"/>
              <a:t> = </a:t>
            </a:r>
            <a:r>
              <a:rPr lang="de-DE" sz="19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de-DE" sz="1900" dirty="0" smtClean="0"/>
              <a:t>)</a:t>
            </a:r>
          </a:p>
          <a:p>
            <a:pPr marL="498475" lvl="1" indent="0">
              <a:spcAft>
                <a:spcPts val="1200"/>
              </a:spcAft>
              <a:buNone/>
            </a:pPr>
            <a:endParaRPr lang="de-DE" sz="2300" dirty="0"/>
          </a:p>
          <a:p>
            <a:pPr lvl="1">
              <a:spcAft>
                <a:spcPts val="1200"/>
              </a:spcAft>
            </a:pPr>
            <a:endParaRPr lang="de-DE" sz="2300" dirty="0" smtClean="0"/>
          </a:p>
          <a:p>
            <a:pPr lvl="1">
              <a:spcAft>
                <a:spcPts val="1200"/>
              </a:spcAft>
            </a:pPr>
            <a:endParaRPr lang="de-DE" sz="2300" dirty="0"/>
          </a:p>
        </p:txBody>
      </p:sp>
      <p:grpSp>
        <p:nvGrpSpPr>
          <p:cNvPr id="3" name="Gruppieren 2"/>
          <p:cNvGrpSpPr/>
          <p:nvPr/>
        </p:nvGrpSpPr>
        <p:grpSpPr>
          <a:xfrm>
            <a:off x="1890316" y="3852639"/>
            <a:ext cx="6504658" cy="3119042"/>
            <a:chOff x="2042600" y="3973957"/>
            <a:chExt cx="6504658" cy="3119042"/>
          </a:xfrm>
        </p:grpSpPr>
        <p:pic>
          <p:nvPicPr>
            <p:cNvPr id="6" name="Grafik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42600" y="3973957"/>
              <a:ext cx="6488323" cy="3119042"/>
            </a:xfrm>
            <a:prstGeom prst="rect">
              <a:avLst/>
            </a:prstGeom>
          </p:spPr>
        </p:pic>
        <p:sp>
          <p:nvSpPr>
            <p:cNvPr id="8" name="Ellipse 7"/>
            <p:cNvSpPr/>
            <p:nvPr/>
          </p:nvSpPr>
          <p:spPr bwMode="auto">
            <a:xfrm>
              <a:off x="6138788" y="4340523"/>
              <a:ext cx="504056" cy="432742"/>
            </a:xfrm>
            <a:prstGeom prst="ellipse">
              <a:avLst/>
            </a:prstGeom>
            <a:noFill/>
            <a:ln w="57150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953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0" name="Ellipse 9"/>
            <p:cNvSpPr/>
            <p:nvPr/>
          </p:nvSpPr>
          <p:spPr bwMode="auto">
            <a:xfrm>
              <a:off x="8043202" y="4342619"/>
              <a:ext cx="504056" cy="432742"/>
            </a:xfrm>
            <a:prstGeom prst="ellipse">
              <a:avLst/>
            </a:prstGeom>
            <a:noFill/>
            <a:ln w="57150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953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7" name="Rechteck 6"/>
            <p:cNvSpPr/>
            <p:nvPr/>
          </p:nvSpPr>
          <p:spPr bwMode="auto">
            <a:xfrm>
              <a:off x="5207791" y="4448882"/>
              <a:ext cx="282925" cy="216024"/>
            </a:xfrm>
            <a:prstGeom prst="rect">
              <a:avLst/>
            </a:prstGeom>
            <a:noFill/>
            <a:ln w="381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953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1" name="Rechteck 10"/>
            <p:cNvSpPr/>
            <p:nvPr/>
          </p:nvSpPr>
          <p:spPr bwMode="auto">
            <a:xfrm>
              <a:off x="5749698" y="4448882"/>
              <a:ext cx="282925" cy="216024"/>
            </a:xfrm>
            <a:prstGeom prst="rect">
              <a:avLst/>
            </a:prstGeom>
            <a:noFill/>
            <a:ln w="38100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953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2" name="Rechteck 11"/>
            <p:cNvSpPr/>
            <p:nvPr/>
          </p:nvSpPr>
          <p:spPr bwMode="auto">
            <a:xfrm>
              <a:off x="7110237" y="4459445"/>
              <a:ext cx="282925" cy="216024"/>
            </a:xfrm>
            <a:prstGeom prst="rect">
              <a:avLst/>
            </a:prstGeom>
            <a:noFill/>
            <a:ln w="3810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953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3" name="Rechteck 12"/>
            <p:cNvSpPr/>
            <p:nvPr/>
          </p:nvSpPr>
          <p:spPr bwMode="auto">
            <a:xfrm>
              <a:off x="7650956" y="4459445"/>
              <a:ext cx="282925" cy="216024"/>
            </a:xfrm>
            <a:prstGeom prst="rect">
              <a:avLst/>
            </a:prstGeom>
            <a:noFill/>
            <a:ln w="38100" cap="flat" cmpd="sng" algn="ctr">
              <a:solidFill>
                <a:srgbClr val="7030A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953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</p:grpSp>
      <p:sp>
        <p:nvSpPr>
          <p:cNvPr id="14" name="Textfeld 13"/>
          <p:cNvSpPr txBox="1"/>
          <p:nvPr/>
        </p:nvSpPr>
        <p:spPr>
          <a:xfrm>
            <a:off x="8575262" y="2976638"/>
            <a:ext cx="20560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 smtClean="0"/>
              <a:t>Bei Differenz Fehlersuche gem. S. 26 der Auszählanleitung.</a:t>
            </a:r>
            <a:endParaRPr lang="de-DE" sz="1800" dirty="0"/>
          </a:p>
        </p:txBody>
      </p:sp>
      <p:sp>
        <p:nvSpPr>
          <p:cNvPr id="15" name="Geschweifte Klammer rechts 14"/>
          <p:cNvSpPr/>
          <p:nvPr/>
        </p:nvSpPr>
        <p:spPr bwMode="auto">
          <a:xfrm>
            <a:off x="7968033" y="3036743"/>
            <a:ext cx="579225" cy="1080121"/>
          </a:xfrm>
          <a:prstGeom prst="rightBrace">
            <a:avLst>
              <a:gd name="adj1" fmla="val 8333"/>
              <a:gd name="adj2" fmla="val 47461"/>
            </a:avLst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624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4" y="215900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4. </a:t>
            </a:r>
            <a:r>
              <a:rPr lang="de-DE" sz="4000" dirty="0"/>
              <a:t>Ermittlung des Wahlergebnisses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22164" y="1476375"/>
            <a:ext cx="9492232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u="sng" dirty="0" smtClean="0"/>
              <a:t>11. Schritt:</a:t>
            </a:r>
            <a:r>
              <a:rPr lang="de-DE" sz="2800" dirty="0" smtClean="0"/>
              <a:t> Übermitteln der Schnellmeldung an die 			   Wahlbehörde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nach fehlerfreier Kontrollrechnung: </a:t>
            </a:r>
            <a:r>
              <a:rPr lang="de-DE" sz="2300" u="sng" dirty="0" smtClean="0"/>
              <a:t>unverzüglich</a:t>
            </a:r>
            <a:r>
              <a:rPr lang="de-DE" sz="2300" dirty="0" smtClean="0"/>
              <a:t> telefonische Durchgabe der in der Erfassungstabelle rot umrandeten </a:t>
            </a:r>
            <a:r>
              <a:rPr lang="de-DE" sz="2300" dirty="0"/>
              <a:t>Felder an die Wahlbehörde (</a:t>
            </a:r>
            <a:r>
              <a:rPr lang="de-DE" sz="2300" dirty="0" smtClean="0"/>
              <a:t>Wahlbezirksnummer und Ergebnisse)</a:t>
            </a:r>
          </a:p>
          <a:p>
            <a:pPr lvl="1">
              <a:spcAft>
                <a:spcPts val="1200"/>
              </a:spcAft>
            </a:pPr>
            <a:endParaRPr lang="de-DE" sz="2300" b="1" dirty="0" smtClean="0"/>
          </a:p>
          <a:p>
            <a:pPr marL="498475" lvl="1" indent="0">
              <a:spcAft>
                <a:spcPts val="1200"/>
              </a:spcAft>
              <a:buNone/>
            </a:pPr>
            <a:endParaRPr lang="de-DE" sz="2300" dirty="0"/>
          </a:p>
          <a:p>
            <a:pPr lvl="1">
              <a:spcAft>
                <a:spcPts val="1200"/>
              </a:spcAft>
            </a:pPr>
            <a:endParaRPr lang="de-DE" sz="2300" dirty="0" smtClean="0"/>
          </a:p>
          <a:p>
            <a:pPr lvl="1">
              <a:spcAft>
                <a:spcPts val="1200"/>
              </a:spcAft>
            </a:pPr>
            <a:endParaRPr lang="de-DE" sz="2300" dirty="0"/>
          </a:p>
        </p:txBody>
      </p:sp>
      <p:grpSp>
        <p:nvGrpSpPr>
          <p:cNvPr id="8" name="Gruppieren 7"/>
          <p:cNvGrpSpPr/>
          <p:nvPr/>
        </p:nvGrpSpPr>
        <p:grpSpPr>
          <a:xfrm>
            <a:off x="1405135" y="3924647"/>
            <a:ext cx="6128461" cy="2960693"/>
            <a:chOff x="1405135" y="4075686"/>
            <a:chExt cx="6128461" cy="2960693"/>
          </a:xfrm>
        </p:grpSpPr>
        <p:pic>
          <p:nvPicPr>
            <p:cNvPr id="14" name="Grafik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05135" y="4134776"/>
              <a:ext cx="1993819" cy="2901603"/>
            </a:xfrm>
            <a:prstGeom prst="rect">
              <a:avLst/>
            </a:prstGeom>
            <a:ln>
              <a:solidFill>
                <a:schemeClr val="bg2">
                  <a:lumMod val="60000"/>
                  <a:lumOff val="40000"/>
                </a:schemeClr>
              </a:solidFill>
            </a:ln>
          </p:spPr>
        </p:pic>
        <p:pic>
          <p:nvPicPr>
            <p:cNvPr id="15" name="Grafik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94812" y="4134776"/>
              <a:ext cx="2038784" cy="2901603"/>
            </a:xfrm>
            <a:prstGeom prst="rect">
              <a:avLst/>
            </a:prstGeom>
            <a:ln>
              <a:solidFill>
                <a:schemeClr val="bg2">
                  <a:lumMod val="60000"/>
                  <a:lumOff val="40000"/>
                </a:schemeClr>
              </a:solidFill>
            </a:ln>
          </p:spPr>
        </p:pic>
        <p:pic>
          <p:nvPicPr>
            <p:cNvPr id="7" name="Grafik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405650" y="4129004"/>
              <a:ext cx="2082463" cy="2907375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</p:pic>
        <p:sp>
          <p:nvSpPr>
            <p:cNvPr id="19" name="Pfeil nach rechts 18"/>
            <p:cNvSpPr/>
            <p:nvPr/>
          </p:nvSpPr>
          <p:spPr bwMode="auto">
            <a:xfrm rot="2719670">
              <a:off x="2006789" y="4075624"/>
              <a:ext cx="288032" cy="288155"/>
            </a:xfrm>
            <a:prstGeom prst="rightArrow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953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</p:grpSp>
      <p:sp>
        <p:nvSpPr>
          <p:cNvPr id="3" name="Textfeld 2"/>
          <p:cNvSpPr txBox="1"/>
          <p:nvPr/>
        </p:nvSpPr>
        <p:spPr>
          <a:xfrm>
            <a:off x="1562168" y="4513239"/>
            <a:ext cx="1177273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400" b="1" dirty="0" smtClean="0"/>
              <a:t>Landtagswahl 2024</a:t>
            </a:r>
          </a:p>
          <a:p>
            <a:r>
              <a:rPr lang="de-DE" sz="400" b="1" dirty="0" smtClean="0"/>
              <a:t>Erfassungstabelle für Wahlergebnisse</a:t>
            </a:r>
          </a:p>
          <a:p>
            <a:r>
              <a:rPr lang="de-DE" sz="400" b="1" dirty="0"/>
              <a:t>u</a:t>
            </a:r>
            <a:r>
              <a:rPr lang="de-DE" sz="400" b="1" dirty="0" smtClean="0"/>
              <a:t>nd Schnellmeldung </a:t>
            </a:r>
            <a:endParaRPr lang="de-DE" sz="400" b="1" dirty="0"/>
          </a:p>
        </p:txBody>
      </p:sp>
      <p:sp>
        <p:nvSpPr>
          <p:cNvPr id="11" name="Textfeld 10"/>
          <p:cNvSpPr txBox="1"/>
          <p:nvPr/>
        </p:nvSpPr>
        <p:spPr>
          <a:xfrm>
            <a:off x="3677618" y="4553285"/>
            <a:ext cx="1518329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500" b="1" i="1" dirty="0" smtClean="0"/>
              <a:t>„Landtagswahl 2024 im Land Brandenburg</a:t>
            </a:r>
          </a:p>
          <a:p>
            <a:pPr algn="ctr"/>
            <a:r>
              <a:rPr lang="de-DE" sz="500" b="1" i="1" dirty="0" smtClean="0"/>
              <a:t>Auszählung der Stimmen“</a:t>
            </a:r>
            <a:endParaRPr lang="de-DE" sz="500" b="1" i="1" dirty="0"/>
          </a:p>
        </p:txBody>
      </p:sp>
      <p:sp>
        <p:nvSpPr>
          <p:cNvPr id="6" name="Textfeld 5"/>
          <p:cNvSpPr txBox="1"/>
          <p:nvPr/>
        </p:nvSpPr>
        <p:spPr>
          <a:xfrm>
            <a:off x="7650956" y="4860751"/>
            <a:ext cx="291897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b="1" i="1" u="sng" dirty="0"/>
              <a:t>Hinweis:</a:t>
            </a:r>
            <a:r>
              <a:rPr lang="de-DE" sz="1800" i="1" dirty="0"/>
              <a:t> Bei </a:t>
            </a:r>
            <a:r>
              <a:rPr lang="de-DE" sz="1800" i="1" dirty="0" err="1"/>
              <a:t>unplausibler</a:t>
            </a:r>
            <a:r>
              <a:rPr lang="de-DE" sz="1800" i="1" dirty="0"/>
              <a:t> Kontrollrechnung zunächst das zuletzt gezählte </a:t>
            </a:r>
            <a:r>
              <a:rPr lang="de-DE" sz="1800" i="1" dirty="0" smtClean="0"/>
              <a:t>Ergebnis melden </a:t>
            </a:r>
            <a:r>
              <a:rPr lang="de-DE" sz="1800" i="1" dirty="0"/>
              <a:t>und anschließend Fehler </a:t>
            </a:r>
            <a:r>
              <a:rPr lang="de-DE" sz="1800" i="1" dirty="0" smtClean="0"/>
              <a:t>suchen!</a:t>
            </a:r>
            <a:endParaRPr lang="de-DE" sz="1800" i="1" dirty="0"/>
          </a:p>
        </p:txBody>
      </p:sp>
    </p:spTree>
    <p:extLst>
      <p:ext uri="{BB962C8B-B14F-4D97-AF65-F5344CB8AC3E}">
        <p14:creationId xmlns:p14="http://schemas.microsoft.com/office/powerpoint/2010/main" val="1870482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4" y="215900"/>
            <a:ext cx="5688632" cy="1260475"/>
          </a:xfrm>
        </p:spPr>
        <p:txBody>
          <a:bodyPr anchor="ctr" anchorCtr="0"/>
          <a:lstStyle/>
          <a:p>
            <a:r>
              <a:rPr lang="de-DE" sz="4000" dirty="0"/>
              <a:t>4. Ermittlung des Wahlergebnisses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22164" y="1476375"/>
            <a:ext cx="9492232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u="sng" dirty="0" smtClean="0"/>
              <a:t>12. Schritt:</a:t>
            </a:r>
            <a:r>
              <a:rPr lang="de-DE" sz="2800" dirty="0" smtClean="0"/>
              <a:t> Übertragung der Werte in die 				   Wahlniederschrift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Übertragung aller Werte der Erfassungstabelle in die Wahlniederschrift (Abschnitt 4).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Kontrolle der Richtigkeit der übertragenen Werte durch anderes </a:t>
            </a:r>
            <a:r>
              <a:rPr lang="de-DE" sz="2300" dirty="0" err="1" smtClean="0"/>
              <a:t>MdW</a:t>
            </a:r>
            <a:r>
              <a:rPr lang="de-DE" sz="2300" dirty="0" smtClean="0"/>
              <a:t>.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Wahlniederschrift ist abschließend von </a:t>
            </a:r>
            <a:r>
              <a:rPr lang="de-DE" sz="2300" b="1" dirty="0" smtClean="0"/>
              <a:t>allen</a:t>
            </a:r>
            <a:r>
              <a:rPr lang="de-DE" sz="2300" dirty="0" smtClean="0"/>
              <a:t> MdW zu unterschreiben.</a:t>
            </a:r>
          </a:p>
          <a:p>
            <a:pPr lvl="1">
              <a:spcAft>
                <a:spcPts val="1200"/>
              </a:spcAft>
            </a:pPr>
            <a:endParaRPr lang="de-DE" sz="2300" b="1" dirty="0" smtClean="0"/>
          </a:p>
          <a:p>
            <a:pPr lvl="1">
              <a:spcAft>
                <a:spcPts val="1200"/>
              </a:spcAft>
            </a:pPr>
            <a:endParaRPr lang="de-DE" sz="2300" dirty="0"/>
          </a:p>
          <a:p>
            <a:pPr lvl="1">
              <a:spcAft>
                <a:spcPts val="1200"/>
              </a:spcAft>
            </a:pPr>
            <a:endParaRPr lang="de-DE" sz="2300" dirty="0" smtClean="0"/>
          </a:p>
          <a:p>
            <a:pPr lvl="1">
              <a:spcAft>
                <a:spcPts val="1200"/>
              </a:spcAft>
            </a:pPr>
            <a:endParaRPr lang="de-DE" sz="2300" dirty="0"/>
          </a:p>
        </p:txBody>
      </p:sp>
    </p:spTree>
    <p:extLst>
      <p:ext uri="{BB962C8B-B14F-4D97-AF65-F5344CB8AC3E}">
        <p14:creationId xmlns:p14="http://schemas.microsoft.com/office/powerpoint/2010/main" val="189640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5" y="252239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1. Aufgaben des Wahlvorstandes</a:t>
            </a:r>
            <a:endParaRPr lang="de-DE" sz="4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de-DE" sz="2800" dirty="0" smtClean="0"/>
              <a:t>Aufgaben </a:t>
            </a:r>
            <a:r>
              <a:rPr lang="de-DE" sz="2800" dirty="0" smtClean="0">
                <a:solidFill>
                  <a:schemeClr val="accent5">
                    <a:lumMod val="50000"/>
                  </a:schemeClr>
                </a:solidFill>
              </a:rPr>
              <a:t>Wahlvorsteher/in</a:t>
            </a:r>
            <a:r>
              <a:rPr lang="de-DE" sz="2800" dirty="0" smtClean="0"/>
              <a:t> </a:t>
            </a:r>
            <a:r>
              <a:rPr lang="de-DE" sz="2800" dirty="0"/>
              <a:t>(und </a:t>
            </a:r>
            <a:r>
              <a:rPr lang="de-DE" sz="2800" dirty="0" smtClean="0"/>
              <a:t>Stellvertretung):</a:t>
            </a:r>
            <a:endParaRPr lang="de-DE" sz="2400" dirty="0" smtClean="0"/>
          </a:p>
          <a:p>
            <a:pPr lvl="1">
              <a:spcAft>
                <a:spcPts val="1200"/>
              </a:spcAft>
            </a:pPr>
            <a:r>
              <a:rPr lang="de-DE" sz="2400" dirty="0" smtClean="0"/>
              <a:t>Verteilung der Aufgaben auf die MdW</a:t>
            </a:r>
          </a:p>
          <a:p>
            <a:pPr lvl="1">
              <a:spcAft>
                <a:spcPts val="1200"/>
              </a:spcAft>
            </a:pPr>
            <a:r>
              <a:rPr lang="de-DE" sz="2400" dirty="0" smtClean="0"/>
              <a:t>Verpflichtung der MdW zur unparteiischen Wahrnehmung des Amtes und zur Verschwiegenheit</a:t>
            </a:r>
          </a:p>
          <a:p>
            <a:pPr lvl="1">
              <a:spcAft>
                <a:spcPts val="1200"/>
              </a:spcAft>
            </a:pPr>
            <a:r>
              <a:rPr lang="de-DE" sz="2400" dirty="0" smtClean="0"/>
              <a:t>Beaufsichtigung über ordnungsgemäße Stimmabgabe im Wahllokal</a:t>
            </a:r>
            <a:endParaRPr lang="de-DE" sz="2400" dirty="0"/>
          </a:p>
          <a:p>
            <a:pPr lvl="1">
              <a:spcAft>
                <a:spcPts val="1200"/>
              </a:spcAft>
            </a:pPr>
            <a:r>
              <a:rPr lang="de-DE" sz="2400" dirty="0" smtClean="0"/>
              <a:t>Korrektur des Wahlberechtigtenverzeichnisses, falls notwendig</a:t>
            </a:r>
            <a:br>
              <a:rPr lang="de-DE" sz="2400" dirty="0" smtClean="0"/>
            </a:br>
            <a:r>
              <a:rPr lang="de-DE" sz="2400" dirty="0" smtClean="0"/>
              <a:t>(zum Beispiel bei nachträglich ausgestellten Wahlscheinen)</a:t>
            </a:r>
          </a:p>
          <a:p>
            <a:pPr lvl="1">
              <a:spcAft>
                <a:spcPts val="1200"/>
              </a:spcAft>
            </a:pPr>
            <a:r>
              <a:rPr lang="de-DE" sz="2400" dirty="0" smtClean="0"/>
              <a:t>Übermittlung der Bereitschafts- und Schnellmeldung an die Wahlbehörde</a:t>
            </a:r>
            <a:endParaRPr lang="de-DE" sz="24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362105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tertitel 6"/>
          <p:cNvSpPr>
            <a:spLocks noGrp="1"/>
          </p:cNvSpPr>
          <p:nvPr>
            <p:ph type="subTitle" idx="1"/>
          </p:nvPr>
        </p:nvSpPr>
        <p:spPr>
          <a:xfrm>
            <a:off x="1603375" y="3852639"/>
            <a:ext cx="7486650" cy="1931987"/>
          </a:xfrm>
        </p:spPr>
        <p:txBody>
          <a:bodyPr/>
          <a:lstStyle/>
          <a:p>
            <a:r>
              <a:rPr lang="de-DE" dirty="0" smtClean="0"/>
              <a:t>5. Abschlussarbeiten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smtClean="0"/>
              <a:t>Schulung Wahlvorstände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44673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smtClean="0"/>
              <a:t>Schulung Wahlvorstände</a:t>
            </a:r>
            <a:endParaRPr lang="de-DE" altLang="de-DE" dirty="0"/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1962325" y="252239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5. Abschlussarbeiten</a:t>
            </a:r>
            <a:endParaRPr lang="de-DE" sz="4000" dirty="0"/>
          </a:p>
        </p:txBody>
      </p:sp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306140" y="1548383"/>
            <a:ext cx="10009112" cy="5328592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dirty="0"/>
              <a:t>Verpacken der Wahlunterlagen gem. Wahlniederschrift (Abschnitt 5, Nummer 5.8</a:t>
            </a:r>
            <a:r>
              <a:rPr lang="de-DE" sz="2800" dirty="0" smtClean="0"/>
              <a:t>)</a:t>
            </a:r>
            <a:endParaRPr lang="de-DE" sz="2800" dirty="0"/>
          </a:p>
          <a:p>
            <a:pPr marL="720000" lvl="1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de-DE" sz="2300" dirty="0" smtClean="0"/>
              <a:t>Paket mit gültigen Stimmzetteln (Stimmzettel sind nach Erststimme geordnet und gebündelt),</a:t>
            </a:r>
            <a:endParaRPr lang="de-DE" sz="2300" dirty="0"/>
          </a:p>
          <a:p>
            <a:pPr marL="720000" lvl="1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de-DE" sz="2300" dirty="0"/>
              <a:t>Paket mit Stimmzetteln, auf denen nur die Zweitstimme </a:t>
            </a:r>
            <a:r>
              <a:rPr lang="de-DE" sz="2300" dirty="0" smtClean="0"/>
              <a:t>abgegeben wurde,</a:t>
            </a:r>
            <a:endParaRPr lang="de-DE" sz="2300" dirty="0"/>
          </a:p>
          <a:p>
            <a:pPr marL="720000" lvl="1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de-DE" sz="2300" dirty="0"/>
              <a:t>Paket mit ungekennzeichneten </a:t>
            </a:r>
            <a:r>
              <a:rPr lang="de-DE" sz="2300" dirty="0" smtClean="0"/>
              <a:t>Stimmzetteln,</a:t>
            </a:r>
            <a:endParaRPr lang="de-DE" sz="2300" dirty="0"/>
          </a:p>
          <a:p>
            <a:pPr marL="720000" lvl="1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de-DE" sz="2300" dirty="0"/>
              <a:t>Paket mit eingenommenen </a:t>
            </a:r>
            <a:r>
              <a:rPr lang="de-DE" sz="2300" dirty="0" smtClean="0"/>
              <a:t>Wahlscheinen,</a:t>
            </a:r>
            <a:endParaRPr lang="de-DE" sz="2300" dirty="0"/>
          </a:p>
          <a:p>
            <a:pPr marL="720000" lvl="1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de-DE" sz="2300" dirty="0"/>
              <a:t>Paket mit den unbenutzten </a:t>
            </a:r>
            <a:r>
              <a:rPr lang="de-DE" sz="2300" dirty="0" smtClean="0"/>
              <a:t>Stimmzetteln.</a:t>
            </a:r>
            <a:endParaRPr lang="de-DE" sz="2300" dirty="0"/>
          </a:p>
          <a:p>
            <a:pPr marL="262800" lvl="1" indent="0">
              <a:spcBef>
                <a:spcPts val="600"/>
              </a:spcBef>
              <a:spcAft>
                <a:spcPts val="600"/>
              </a:spcAft>
              <a:buNone/>
            </a:pPr>
            <a:endParaRPr lang="de-DE" sz="1000" dirty="0" smtClean="0"/>
          </a:p>
          <a:p>
            <a:pPr marL="262800" lvl="1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de-DE" sz="2300" dirty="0" smtClean="0"/>
              <a:t>Alle </a:t>
            </a:r>
            <a:r>
              <a:rPr lang="de-DE" sz="2300" dirty="0"/>
              <a:t>Pakete </a:t>
            </a:r>
            <a:r>
              <a:rPr lang="de-DE" sz="2300" dirty="0" smtClean="0"/>
              <a:t>werden </a:t>
            </a:r>
            <a:r>
              <a:rPr lang="de-DE" sz="2300" dirty="0"/>
              <a:t>versiegelt und mit Wahlbezirksnummer </a:t>
            </a:r>
            <a:r>
              <a:rPr lang="de-DE" sz="2300" dirty="0" smtClean="0"/>
              <a:t>und Inhaltsangabe versehen.</a:t>
            </a:r>
            <a:endParaRPr lang="de-DE" sz="2300" dirty="0"/>
          </a:p>
        </p:txBody>
      </p:sp>
    </p:spTree>
    <p:extLst>
      <p:ext uri="{BB962C8B-B14F-4D97-AF65-F5344CB8AC3E}">
        <p14:creationId xmlns:p14="http://schemas.microsoft.com/office/powerpoint/2010/main" val="1652464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smtClean="0"/>
              <a:t>Schulung Wahlvorstände</a:t>
            </a:r>
            <a:endParaRPr lang="de-DE" altLang="de-DE" dirty="0"/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1962325" y="252239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5. Abschlussarbeiten</a:t>
            </a:r>
            <a:endParaRPr lang="de-DE" sz="4000" dirty="0"/>
          </a:p>
        </p:txBody>
      </p:sp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306140" y="1512714"/>
            <a:ext cx="10225136" cy="543627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dirty="0" smtClean="0"/>
              <a:t>Übergabe aller Unterlagen und Pakete an Wahlbehörde:</a:t>
            </a:r>
          </a:p>
          <a:p>
            <a:pPr marL="720000" lvl="1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de-DE" sz="2200" dirty="0" smtClean="0"/>
              <a:t>Die </a:t>
            </a:r>
            <a:r>
              <a:rPr lang="de-DE" sz="2200" dirty="0"/>
              <a:t>versiegelten und nicht versiegelten </a:t>
            </a:r>
            <a:r>
              <a:rPr lang="de-DE" sz="2200" dirty="0" smtClean="0"/>
              <a:t>Pakete (gem. Abschnitt 5.8 der Wahlniederschrift),</a:t>
            </a:r>
            <a:endParaRPr lang="de-DE" sz="2200" dirty="0"/>
          </a:p>
          <a:p>
            <a:pPr marL="720000" lvl="1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de-DE" sz="2200" dirty="0" smtClean="0"/>
              <a:t>die Wahlniederschrift </a:t>
            </a:r>
            <a:r>
              <a:rPr lang="de-DE" sz="2200" dirty="0"/>
              <a:t>einschließlich sämtlicher Anlagen,</a:t>
            </a:r>
          </a:p>
          <a:p>
            <a:pPr marL="720000" lvl="1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de-DE" sz="2200" dirty="0"/>
              <a:t>Umschlag mit den ausgesonderten nummerierten </a:t>
            </a:r>
            <a:r>
              <a:rPr lang="de-DE" sz="2200" dirty="0" smtClean="0"/>
              <a:t>Stimmzetteln (Anlage </a:t>
            </a:r>
            <a:r>
              <a:rPr lang="de-DE" sz="2200" dirty="0"/>
              <a:t>zur </a:t>
            </a:r>
            <a:r>
              <a:rPr lang="de-DE" sz="2200" dirty="0" smtClean="0"/>
              <a:t>Niederschrift),</a:t>
            </a:r>
          </a:p>
          <a:p>
            <a:pPr marL="720000" lvl="1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de-DE" sz="2200" dirty="0"/>
              <a:t>Auszählanleitung sowie Erfassungstabelle (als Anlage </a:t>
            </a:r>
            <a:r>
              <a:rPr lang="de-DE" sz="2200" dirty="0" smtClean="0"/>
              <a:t>zur Niederschrift</a:t>
            </a:r>
            <a:r>
              <a:rPr lang="de-DE" sz="2200" dirty="0"/>
              <a:t>),</a:t>
            </a:r>
            <a:endParaRPr lang="de-DE" sz="2200" dirty="0" smtClean="0"/>
          </a:p>
          <a:p>
            <a:pPr marL="720000" lvl="1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de-DE" sz="2200" dirty="0" smtClean="0"/>
              <a:t>das </a:t>
            </a:r>
            <a:r>
              <a:rPr lang="de-DE" sz="2200" dirty="0" err="1"/>
              <a:t>Wahlberechtigtenverzeichnis</a:t>
            </a:r>
            <a:r>
              <a:rPr lang="de-DE" sz="2200" dirty="0"/>
              <a:t>,</a:t>
            </a:r>
          </a:p>
          <a:p>
            <a:pPr marL="720000" lvl="1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de-DE" sz="2200" dirty="0" smtClean="0"/>
              <a:t>die </a:t>
            </a:r>
            <a:r>
              <a:rPr lang="de-DE" sz="2200" dirty="0"/>
              <a:t>einbehaltenen Wahlbenachrichtigungen (entfällt im Falle einer möglichen Stichwahl der Bürgermeisterin </a:t>
            </a:r>
            <a:r>
              <a:rPr lang="de-DE" sz="2200" dirty="0" smtClean="0"/>
              <a:t>oder des Bürgermeisters/der </a:t>
            </a:r>
            <a:r>
              <a:rPr lang="de-DE" sz="2200" dirty="0"/>
              <a:t>Ortsvorsteherin oder des Ortsvorstehers),</a:t>
            </a:r>
          </a:p>
          <a:p>
            <a:pPr marL="720000" lvl="1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de-DE" sz="2200" dirty="0" smtClean="0"/>
              <a:t>alle </a:t>
            </a:r>
            <a:r>
              <a:rPr lang="de-DE" sz="2200" dirty="0"/>
              <a:t>sonstigen von der Wahlbehörde zur Verfügung gestellten </a:t>
            </a:r>
            <a:r>
              <a:rPr lang="de-DE" sz="2200" dirty="0" smtClean="0"/>
              <a:t>Gegenstände (z.B. Wahlurnen) </a:t>
            </a:r>
            <a:r>
              <a:rPr lang="de-DE" sz="2200" dirty="0"/>
              <a:t>und Unterlagen</a:t>
            </a:r>
            <a:r>
              <a:rPr lang="de-DE" sz="2200" dirty="0" smtClean="0"/>
              <a:t>.</a:t>
            </a:r>
            <a:endParaRPr lang="de-DE" sz="2200" dirty="0"/>
          </a:p>
        </p:txBody>
      </p:sp>
    </p:spTree>
    <p:extLst>
      <p:ext uri="{BB962C8B-B14F-4D97-AF65-F5344CB8AC3E}">
        <p14:creationId xmlns:p14="http://schemas.microsoft.com/office/powerpoint/2010/main" val="1943097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de-DE" sz="4000" b="1" dirty="0" smtClean="0"/>
              <a:t>Herzlichen Dank </a:t>
            </a:r>
            <a:r>
              <a:rPr lang="de-DE" dirty="0" smtClean="0"/>
              <a:t>für Ihr Mitwirken</a:t>
            </a:r>
          </a:p>
          <a:p>
            <a:pPr marL="0" indent="0" algn="ctr">
              <a:buNone/>
            </a:pPr>
            <a:r>
              <a:rPr lang="de-DE" dirty="0" smtClean="0"/>
              <a:t>als Mitglied des Wahlvorstandes</a:t>
            </a:r>
          </a:p>
          <a:p>
            <a:pPr marL="0" indent="0" algn="ctr">
              <a:buNone/>
            </a:pPr>
            <a:r>
              <a:rPr lang="de-DE" dirty="0" smtClean="0"/>
              <a:t>bei </a:t>
            </a:r>
            <a:r>
              <a:rPr lang="de-DE" smtClean="0"/>
              <a:t>der Landtagswahl 2024!</a:t>
            </a:r>
            <a:endParaRPr lang="de-DE" dirty="0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smtClean="0"/>
              <a:t>Schulung Wahlvorstände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947602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5" y="252239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1. Aufgaben des Wahlvorstandes</a:t>
            </a:r>
            <a:endParaRPr lang="de-DE" sz="4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de-DE" sz="2800" dirty="0" smtClean="0"/>
              <a:t>Aufgaben </a:t>
            </a:r>
            <a:r>
              <a:rPr lang="de-DE" sz="2800" dirty="0" smtClean="0">
                <a:solidFill>
                  <a:schemeClr val="accent5">
                    <a:lumMod val="50000"/>
                  </a:schemeClr>
                </a:solidFill>
              </a:rPr>
              <a:t>schriftführende Person</a:t>
            </a:r>
            <a:r>
              <a:rPr lang="de-DE" sz="2800" dirty="0" smtClean="0"/>
              <a:t> (und Stellvertretung):</a:t>
            </a:r>
          </a:p>
          <a:p>
            <a:pPr lvl="1">
              <a:spcAft>
                <a:spcPts val="1200"/>
              </a:spcAft>
            </a:pPr>
            <a:r>
              <a:rPr lang="de-DE" sz="2400" dirty="0" smtClean="0"/>
              <a:t>Betreuung des Wahlberechtigtenverzeichnisses:</a:t>
            </a:r>
          </a:p>
          <a:p>
            <a:pPr lvl="2">
              <a:spcAft>
                <a:spcPts val="1200"/>
              </a:spcAft>
            </a:pPr>
            <a:r>
              <a:rPr lang="de-DE" sz="2000" dirty="0" smtClean="0"/>
              <a:t>Prüfung der Wahlberechtigung der wählenden Personen</a:t>
            </a:r>
          </a:p>
          <a:p>
            <a:pPr lvl="2">
              <a:spcAft>
                <a:spcPts val="1200"/>
              </a:spcAft>
            </a:pPr>
            <a:r>
              <a:rPr lang="de-DE" sz="2000" dirty="0" smtClean="0"/>
              <a:t>Vermerke der Stimmabgaben im Wahlberechtigtenverzeichnis</a:t>
            </a:r>
          </a:p>
          <a:p>
            <a:pPr lvl="2">
              <a:spcAft>
                <a:spcPts val="1200"/>
              </a:spcAft>
            </a:pPr>
            <a:r>
              <a:rPr lang="de-DE" sz="2000" dirty="0" smtClean="0"/>
              <a:t>Zählung der Stimmabgabevermerke bei der Stimmenauszählung</a:t>
            </a:r>
          </a:p>
          <a:p>
            <a:pPr lvl="1">
              <a:spcAft>
                <a:spcPts val="1200"/>
              </a:spcAft>
            </a:pPr>
            <a:r>
              <a:rPr lang="de-DE" sz="2400" dirty="0" smtClean="0"/>
              <a:t>Ausfüllen der Erfassungstabelle mit Hilfe der Auszählanleitung </a:t>
            </a:r>
          </a:p>
          <a:p>
            <a:pPr lvl="1">
              <a:spcAft>
                <a:spcPts val="1200"/>
              </a:spcAft>
            </a:pPr>
            <a:r>
              <a:rPr lang="de-DE" sz="2400" dirty="0" smtClean="0"/>
              <a:t>Ausfüllen der Wahlniederschrift</a:t>
            </a:r>
            <a:endParaRPr lang="de-DE" sz="24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185832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5" y="252239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1. Aufgaben des Wahlvorstandes</a:t>
            </a:r>
            <a:endParaRPr lang="de-DE" sz="4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de-DE" sz="2800" dirty="0" smtClean="0"/>
              <a:t>Aufgaben </a:t>
            </a:r>
            <a:r>
              <a:rPr lang="de-DE" sz="2800" dirty="0" smtClean="0">
                <a:solidFill>
                  <a:schemeClr val="accent5">
                    <a:lumMod val="50000"/>
                  </a:schemeClr>
                </a:solidFill>
              </a:rPr>
              <a:t>übrige Mitglieder des Wahlvorstandes</a:t>
            </a:r>
            <a:r>
              <a:rPr lang="de-DE" sz="2800" dirty="0" smtClean="0"/>
              <a:t>:</a:t>
            </a:r>
          </a:p>
          <a:p>
            <a:pPr lvl="1">
              <a:spcAft>
                <a:spcPts val="1200"/>
              </a:spcAft>
            </a:pPr>
            <a:r>
              <a:rPr lang="de-DE" sz="2400" dirty="0" smtClean="0"/>
              <a:t>Ausgabe der Stimmzettel</a:t>
            </a:r>
          </a:p>
          <a:p>
            <a:pPr lvl="1">
              <a:spcAft>
                <a:spcPts val="1200"/>
              </a:spcAft>
            </a:pPr>
            <a:r>
              <a:rPr lang="de-DE" sz="2400" dirty="0" smtClean="0"/>
              <a:t>Prüfung der Wahlberechtigung (Wahlbenachrichtigung und/oder Personaldokument)</a:t>
            </a:r>
          </a:p>
          <a:p>
            <a:pPr lvl="1">
              <a:spcAft>
                <a:spcPts val="1200"/>
              </a:spcAft>
            </a:pPr>
            <a:r>
              <a:rPr lang="de-DE" sz="2400" dirty="0" smtClean="0"/>
              <a:t>Sammlung der abgegebenen Wahlscheine</a:t>
            </a:r>
          </a:p>
          <a:p>
            <a:pPr lvl="1">
              <a:spcAft>
                <a:spcPts val="1200"/>
              </a:spcAft>
            </a:pPr>
            <a:r>
              <a:rPr lang="de-DE" sz="2400" dirty="0" smtClean="0"/>
              <a:t>Zählung von Stimmen bei der Ergebnisermittlung</a:t>
            </a:r>
          </a:p>
          <a:p>
            <a:pPr lvl="1">
              <a:spcAft>
                <a:spcPts val="1200"/>
              </a:spcAft>
            </a:pPr>
            <a:r>
              <a:rPr lang="de-DE" sz="2400" dirty="0" smtClean="0"/>
              <a:t>Unterstützung bei Beaufsichtigung der Wahlkabinen und Wahlurnen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99069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tertitel 6"/>
          <p:cNvSpPr>
            <a:spLocks noGrp="1"/>
          </p:cNvSpPr>
          <p:nvPr>
            <p:ph type="subTitle" idx="1"/>
          </p:nvPr>
        </p:nvSpPr>
        <p:spPr>
          <a:xfrm>
            <a:off x="1603375" y="3648844"/>
            <a:ext cx="7486650" cy="1931987"/>
          </a:xfrm>
        </p:spPr>
        <p:txBody>
          <a:bodyPr/>
          <a:lstStyle/>
          <a:p>
            <a:r>
              <a:rPr lang="de-DE" dirty="0" smtClean="0"/>
              <a:t>2. Wahlvorbereitung</a:t>
            </a:r>
          </a:p>
          <a:p>
            <a:r>
              <a:rPr lang="de-DE" dirty="0" smtClean="0"/>
              <a:t>a) im Wahllokal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smtClean="0"/>
              <a:t>Schulung Wahlvorstände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231614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5-folienmaster2012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953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953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3107</Words>
  <Application>Microsoft Office PowerPoint</Application>
  <PresentationFormat>Benutzerdefiniert</PresentationFormat>
  <Paragraphs>493</Paragraphs>
  <Slides>63</Slides>
  <Notes>27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63</vt:i4>
      </vt:variant>
    </vt:vector>
  </HeadingPairs>
  <TitlesOfParts>
    <vt:vector size="69" baseType="lpstr">
      <vt:lpstr>Arial</vt:lpstr>
      <vt:lpstr>Arial Narrow</vt:lpstr>
      <vt:lpstr>Calibri</vt:lpstr>
      <vt:lpstr>Symbol</vt:lpstr>
      <vt:lpstr>Wingdings</vt:lpstr>
      <vt:lpstr>05-folienmaster2012</vt:lpstr>
      <vt:lpstr> Landtagswahl 2024</vt:lpstr>
      <vt:lpstr>Inhalt der Schulung</vt:lpstr>
      <vt:lpstr>PowerPoint-Präsentation</vt:lpstr>
      <vt:lpstr>1. Aufgaben des Wahlvorstandes</vt:lpstr>
      <vt:lpstr>1. Aufgaben des Wahlvorstandes</vt:lpstr>
      <vt:lpstr>1. Aufgaben des Wahlvorstandes</vt:lpstr>
      <vt:lpstr>1. Aufgaben des Wahlvorstandes</vt:lpstr>
      <vt:lpstr>1. Aufgaben des Wahlvorstandes</vt:lpstr>
      <vt:lpstr>PowerPoint-Präsentation</vt:lpstr>
      <vt:lpstr>2. Wahlvorbereitung a) im Wahllokal</vt:lpstr>
      <vt:lpstr>2. Wahlvorbereitung a) im Wahllokal</vt:lpstr>
      <vt:lpstr>2. Wahlvorbereitung a) im Wahllokal</vt:lpstr>
      <vt:lpstr>2. Wahlvorbereitung a) im Wahllokal</vt:lpstr>
      <vt:lpstr>2. Wahlvorbereitung a) im Wahllokal</vt:lpstr>
      <vt:lpstr>PowerPoint-Präsentation</vt:lpstr>
      <vt:lpstr>2. Wahlvorbereitung b) vor dem Wahllokal</vt:lpstr>
      <vt:lpstr>PowerPoint-Präsentation</vt:lpstr>
      <vt:lpstr>3. Wahlhandlung</vt:lpstr>
      <vt:lpstr>3. Wahlhandlung</vt:lpstr>
      <vt:lpstr>3. Wahlhandlung</vt:lpstr>
      <vt:lpstr>3. Wahlhandlung</vt:lpstr>
      <vt:lpstr>3. Wahlhandlung</vt:lpstr>
      <vt:lpstr>3. Wahlhandlung</vt:lpstr>
      <vt:lpstr>3. Wahlhandlung</vt:lpstr>
      <vt:lpstr>3. Wahlhandlung</vt:lpstr>
      <vt:lpstr>3. Wahlhandlung</vt:lpstr>
      <vt:lpstr>3. Wahlhandlung</vt:lpstr>
      <vt:lpstr>3. Wahlhandlung</vt:lpstr>
      <vt:lpstr>3. Wahlhandlung</vt:lpstr>
      <vt:lpstr>PowerPoint-Präsentation</vt:lpstr>
      <vt:lpstr>4. Ermittlung des Wahlergebnisses</vt:lpstr>
      <vt:lpstr>4. Ermittlung des Wahlergebnisses</vt:lpstr>
      <vt:lpstr>4. Ermittlung des Wahlergebnisses</vt:lpstr>
      <vt:lpstr>4. Ermittlung des Wahlergebnisses</vt:lpstr>
      <vt:lpstr>4. Ermittlung des Wahlergebnisses</vt:lpstr>
      <vt:lpstr>4. Ermittlung des Wahlergebnisses</vt:lpstr>
      <vt:lpstr>PowerPoint-Präsentation</vt:lpstr>
      <vt:lpstr>4. Ermittlung des Wahlergebnisses</vt:lpstr>
      <vt:lpstr>4. Ermittlung des Wahlergebnisses</vt:lpstr>
      <vt:lpstr>4. Ermittlung des Wahlergebnisses</vt:lpstr>
      <vt:lpstr>4. Ermittlung des Wahlergebnisses</vt:lpstr>
      <vt:lpstr>4. Ermittlung des Wahlergebnisses</vt:lpstr>
      <vt:lpstr>4. Ermittlung des Wahlergebnisses</vt:lpstr>
      <vt:lpstr>4. Ermittlung des Wahlergebnisses</vt:lpstr>
      <vt:lpstr>PowerPoint-Präsentation</vt:lpstr>
      <vt:lpstr>4. Ermittlung des Wahlergebnisses</vt:lpstr>
      <vt:lpstr>4. Ermittlung des Wahlergebnisses</vt:lpstr>
      <vt:lpstr>4. Ermittlung des Wahlergebnisses</vt:lpstr>
      <vt:lpstr>4. Ermittlung des Wahlergebnisses</vt:lpstr>
      <vt:lpstr>4. Ermittlung des Wahlergebnisses</vt:lpstr>
      <vt:lpstr>4. Ermittlung des Wahlergebnisses</vt:lpstr>
      <vt:lpstr>4. Ermittlung des Wahlergebnisses</vt:lpstr>
      <vt:lpstr>4. Ermittlung des Wahlergebnisses</vt:lpstr>
      <vt:lpstr>4. Ermittlung des Wahlergebnisses</vt:lpstr>
      <vt:lpstr>4. Ermittlung des Wahlergebnisses</vt:lpstr>
      <vt:lpstr>4. Ermittlung des Wahlergebnisses</vt:lpstr>
      <vt:lpstr>4. Ermittlung des Wahlergebnisses</vt:lpstr>
      <vt:lpstr>4. Ermittlung des Wahlergebnisses</vt:lpstr>
      <vt:lpstr>4. Ermittlung des Wahlergebnisses</vt:lpstr>
      <vt:lpstr>PowerPoint-Präsentation</vt:lpstr>
      <vt:lpstr>5. Abschlussarbeiten</vt:lpstr>
      <vt:lpstr>5. Abschlussarbeiten</vt:lpstr>
      <vt:lpstr>PowerPoint-Präsentation</vt:lpstr>
    </vt:vector>
  </TitlesOfParts>
  <Company>ZIT-BB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Sokol, Christopher</dc:creator>
  <cp:lastModifiedBy>Hindenberg Jessica</cp:lastModifiedBy>
  <cp:revision>442</cp:revision>
  <dcterms:created xsi:type="dcterms:W3CDTF">2016-11-09T11:44:35Z</dcterms:created>
  <dcterms:modified xsi:type="dcterms:W3CDTF">2024-08-29T09:59:22Z</dcterms:modified>
</cp:coreProperties>
</file>